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6" r:id="rId4"/>
    <p:sldId id="267" r:id="rId5"/>
    <p:sldId id="265" r:id="rId6"/>
    <p:sldId id="258" r:id="rId7"/>
    <p:sldId id="259" r:id="rId8"/>
    <p:sldId id="268" r:id="rId9"/>
    <p:sldId id="270" r:id="rId10"/>
    <p:sldId id="260" r:id="rId11"/>
    <p:sldId id="261" r:id="rId12"/>
    <p:sldId id="263" r:id="rId13"/>
    <p:sldId id="271" r:id="rId14"/>
    <p:sldId id="269" r:id="rId15"/>
    <p:sldId id="272" r:id="rId16"/>
    <p:sldId id="264"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5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1E7AF-39FC-4820-949A-B63A643F1D5C}" type="datetimeFigureOut">
              <a:rPr lang="en-US" smtClean="0"/>
              <a:t>4/1/2012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8F7E91-33E9-4774-A98C-5195D5C99637}" type="slidenum">
              <a:rPr lang="en-US" smtClean="0"/>
              <a:t>‹#›</a:t>
            </a:fld>
            <a:endParaRPr lang="en-US"/>
          </a:p>
        </p:txBody>
      </p:sp>
    </p:spTree>
    <p:extLst>
      <p:ext uri="{BB962C8B-B14F-4D97-AF65-F5344CB8AC3E}">
        <p14:creationId xmlns:p14="http://schemas.microsoft.com/office/powerpoint/2010/main" val="3689262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(nearly half of the STIs occur in young people, 15 – 24)</a:t>
            </a:r>
          </a:p>
          <a:p>
            <a:endParaRPr lang="en-US" dirty="0"/>
          </a:p>
        </p:txBody>
      </p:sp>
      <p:sp>
        <p:nvSpPr>
          <p:cNvPr id="4" name="Slide Number Placeholder 3"/>
          <p:cNvSpPr>
            <a:spLocks noGrp="1"/>
          </p:cNvSpPr>
          <p:nvPr>
            <p:ph type="sldNum" sz="quarter" idx="10"/>
          </p:nvPr>
        </p:nvSpPr>
        <p:spPr/>
        <p:txBody>
          <a:bodyPr/>
          <a:lstStyle/>
          <a:p>
            <a:fld id="{B68F7E91-33E9-4774-A98C-5195D5C99637}" type="slidenum">
              <a:rPr lang="en-US" smtClean="0"/>
              <a:t>7</a:t>
            </a:fld>
            <a:endParaRPr lang="en-US"/>
          </a:p>
        </p:txBody>
      </p:sp>
    </p:spTree>
    <p:extLst>
      <p:ext uri="{BB962C8B-B14F-4D97-AF65-F5344CB8AC3E}">
        <p14:creationId xmlns:p14="http://schemas.microsoft.com/office/powerpoint/2010/main" val="4121890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074FDAD-31C1-43CE-B1C6-7698EE76662E}" type="datetimeFigureOut">
              <a:rPr lang="en-US" smtClean="0"/>
              <a:t>4/1/2012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80531C3-7E22-413B-BB25-FC5D72C4108B}"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4FDAD-31C1-43CE-B1C6-7698EE76662E}" type="datetimeFigureOut">
              <a:rPr lang="en-US" smtClean="0"/>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531C3-7E22-413B-BB25-FC5D72C410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4FDAD-31C1-43CE-B1C6-7698EE76662E}" type="datetimeFigureOut">
              <a:rPr lang="en-US" smtClean="0"/>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531C3-7E22-413B-BB25-FC5D72C410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74FDAD-31C1-43CE-B1C6-7698EE76662E}" type="datetimeFigureOut">
              <a:rPr lang="en-US" smtClean="0"/>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531C3-7E22-413B-BB25-FC5D72C410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74FDAD-31C1-43CE-B1C6-7698EE76662E}" type="datetimeFigureOut">
              <a:rPr lang="en-US" smtClean="0"/>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531C3-7E22-413B-BB25-FC5D72C410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074FDAD-31C1-43CE-B1C6-7698EE76662E}" type="datetimeFigureOut">
              <a:rPr lang="en-US" smtClean="0"/>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0531C3-7E22-413B-BB25-FC5D72C4108B}"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74FDAD-31C1-43CE-B1C6-7698EE76662E}" type="datetimeFigureOut">
              <a:rPr lang="en-US" smtClean="0"/>
              <a:t>4/1/2012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0531C3-7E22-413B-BB25-FC5D72C410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74FDAD-31C1-43CE-B1C6-7698EE76662E}" type="datetimeFigureOut">
              <a:rPr lang="en-US" smtClean="0"/>
              <a:t>4/1/2012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0531C3-7E22-413B-BB25-FC5D72C410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4FDAD-31C1-43CE-B1C6-7698EE76662E}" type="datetimeFigureOut">
              <a:rPr lang="en-US" smtClean="0"/>
              <a:t>4/1/2012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0531C3-7E22-413B-BB25-FC5D72C410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074FDAD-31C1-43CE-B1C6-7698EE76662E}" type="datetimeFigureOut">
              <a:rPr lang="en-US" smtClean="0"/>
              <a:t>4/1/2012</a:t>
            </a:fld>
            <a:endParaRPr lang="en-US"/>
          </a:p>
        </p:txBody>
      </p:sp>
      <p:sp>
        <p:nvSpPr>
          <p:cNvPr id="7" name="Slide Number Placeholder 6"/>
          <p:cNvSpPr>
            <a:spLocks noGrp="1"/>
          </p:cNvSpPr>
          <p:nvPr>
            <p:ph type="sldNum" sz="quarter" idx="12"/>
          </p:nvPr>
        </p:nvSpPr>
        <p:spPr/>
        <p:txBody>
          <a:bodyPr/>
          <a:lstStyle/>
          <a:p>
            <a:fld id="{B80531C3-7E22-413B-BB25-FC5D72C4108B}"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4FDAD-31C1-43CE-B1C6-7698EE76662E}" type="datetimeFigureOut">
              <a:rPr lang="en-US" smtClean="0"/>
              <a:t>4/1/2012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80531C3-7E22-413B-BB25-FC5D72C410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074FDAD-31C1-43CE-B1C6-7698EE76662E}" type="datetimeFigureOut">
              <a:rPr lang="en-US" smtClean="0"/>
              <a:t>4/1/2012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80531C3-7E22-413B-BB25-FC5D72C410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hyperlink" Target="http://www.cdc.gov/reproductivehealth/unintendedpregnancy/contraception.htm" TargetMode="External"/><Relationship Id="rId1" Type="http://schemas.openxmlformats.org/officeDocument/2006/relationships/slideLayout" Target="../slideLayouts/slideLayout4.xml"/><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campushealth.unc.edu/"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www.ippf.org/en/resources/statements/ippf+charter+on+sexual+and+reproductive+rights.ht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4.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cdc.gov/std/"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362200"/>
            <a:ext cx="3313355" cy="2048436"/>
          </a:xfrm>
        </p:spPr>
        <p:txBody>
          <a:bodyPr>
            <a:normAutofit fontScale="90000"/>
          </a:bodyPr>
          <a:lstStyle/>
          <a:p>
            <a:r>
              <a:rPr lang="en-US" dirty="0" smtClean="0"/>
              <a:t>Sexuality and Sexual Reproductive Health</a:t>
            </a:r>
            <a:endParaRPr lang="en-US" dirty="0"/>
          </a:p>
        </p:txBody>
      </p:sp>
      <p:sp>
        <p:nvSpPr>
          <p:cNvPr id="3" name="Subtitle 2"/>
          <p:cNvSpPr>
            <a:spLocks noGrp="1"/>
          </p:cNvSpPr>
          <p:nvPr>
            <p:ph type="subTitle" idx="1"/>
          </p:nvPr>
        </p:nvSpPr>
        <p:spPr>
          <a:xfrm>
            <a:off x="4733365" y="4421080"/>
            <a:ext cx="3420035" cy="1674920"/>
          </a:xfrm>
        </p:spPr>
        <p:txBody>
          <a:bodyPr>
            <a:normAutofit fontScale="92500" lnSpcReduction="10000"/>
          </a:bodyPr>
          <a:lstStyle/>
          <a:p>
            <a:r>
              <a:rPr lang="en-US" dirty="0" smtClean="0"/>
              <a:t>Laura Villa Torres</a:t>
            </a:r>
          </a:p>
          <a:p>
            <a:r>
              <a:rPr lang="en-US" dirty="0" smtClean="0"/>
              <a:t>Health Behavior and Health </a:t>
            </a:r>
            <a:r>
              <a:rPr lang="en-US" dirty="0" smtClean="0"/>
              <a:t>Education</a:t>
            </a:r>
          </a:p>
          <a:p>
            <a:r>
              <a:rPr lang="en-US" dirty="0" err="1" smtClean="0"/>
              <a:t>Gillings</a:t>
            </a:r>
            <a:r>
              <a:rPr lang="en-US" dirty="0" smtClean="0"/>
              <a:t> School of Global Public Health</a:t>
            </a:r>
            <a:endParaRPr lang="en-US" dirty="0" smtClean="0"/>
          </a:p>
          <a:p>
            <a:r>
              <a:rPr lang="en-US" dirty="0" smtClean="0"/>
              <a:t>MSPH- PhD Student, </a:t>
            </a:r>
            <a:r>
              <a:rPr lang="en-US" dirty="0" smtClean="0"/>
              <a:t>2016</a:t>
            </a:r>
          </a:p>
          <a:p>
            <a:endParaRPr lang="en-US" dirty="0"/>
          </a:p>
        </p:txBody>
      </p:sp>
    </p:spTree>
    <p:extLst>
      <p:ext uri="{BB962C8B-B14F-4D97-AF65-F5344CB8AC3E}">
        <p14:creationId xmlns:p14="http://schemas.microsoft.com/office/powerpoint/2010/main" val="2576721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Contraception</a:t>
            </a:r>
            <a:endParaRPr lang="en-US" dirty="0"/>
          </a:p>
        </p:txBody>
      </p:sp>
      <p:sp>
        <p:nvSpPr>
          <p:cNvPr id="3" name="Content Placeholder 2"/>
          <p:cNvSpPr>
            <a:spLocks noGrp="1"/>
          </p:cNvSpPr>
          <p:nvPr>
            <p:ph sz="quarter" idx="13"/>
          </p:nvPr>
        </p:nvSpPr>
        <p:spPr>
          <a:xfrm>
            <a:off x="457200" y="2667000"/>
            <a:ext cx="4038600" cy="2286000"/>
          </a:xfrm>
        </p:spPr>
        <p:txBody>
          <a:bodyPr>
            <a:normAutofit/>
          </a:bodyPr>
          <a:lstStyle/>
          <a:p>
            <a:r>
              <a:rPr lang="en-US" sz="4000" dirty="0" smtClean="0"/>
              <a:t>How does pregnancy happens?</a:t>
            </a:r>
            <a:endParaRPr lang="en-US" sz="4000" dirty="0"/>
          </a:p>
        </p:txBody>
      </p:sp>
      <p:sp>
        <p:nvSpPr>
          <p:cNvPr id="4" name="Content Placeholder 3"/>
          <p:cNvSpPr>
            <a:spLocks noGrp="1"/>
          </p:cNvSpPr>
          <p:nvPr>
            <p:ph sz="quarter" idx="14"/>
          </p:nvPr>
        </p:nvSpPr>
        <p:spPr/>
        <p:txBody>
          <a:bodyPr>
            <a:normAutofit/>
          </a:bodyPr>
          <a:lstStyle/>
          <a:p>
            <a:endParaRPr lang="en-US" sz="3600" dirty="0" smtClean="0"/>
          </a:p>
          <a:p>
            <a:endParaRPr lang="en-US" sz="3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200" y="1447800"/>
            <a:ext cx="2667000" cy="3886200"/>
          </a:xfrm>
          <a:prstGeom prst="rect">
            <a:avLst/>
          </a:prstGeom>
        </p:spPr>
      </p:pic>
    </p:spTree>
    <p:extLst>
      <p:ext uri="{BB962C8B-B14F-4D97-AF65-F5344CB8AC3E}">
        <p14:creationId xmlns:p14="http://schemas.microsoft.com/office/powerpoint/2010/main" val="2151723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024744" cy="685800"/>
          </a:xfrm>
        </p:spPr>
        <p:txBody>
          <a:bodyPr>
            <a:normAutofit fontScale="90000"/>
          </a:bodyPr>
          <a:lstStyle/>
          <a:p>
            <a:r>
              <a:rPr lang="en-US" dirty="0" smtClean="0"/>
              <a:t>Menstrual cycle</a:t>
            </a:r>
            <a:endParaRPr lang="en-US" dirty="0"/>
          </a:p>
        </p:txBody>
      </p:sp>
      <p:sp>
        <p:nvSpPr>
          <p:cNvPr id="4" name="Content Placeholder 3"/>
          <p:cNvSpPr>
            <a:spLocks noGrp="1"/>
          </p:cNvSpPr>
          <p:nvPr>
            <p:ph sz="quarter" idx="13"/>
          </p:nvPr>
        </p:nvSpPr>
        <p:spPr/>
        <p:txBody>
          <a:bodyPr>
            <a:normAutofit/>
          </a:bodyPr>
          <a:lstStyle/>
          <a:p>
            <a:endParaRPr lang="en-US" sz="3600" dirty="0" smtClean="0"/>
          </a:p>
          <a:p>
            <a:endParaRPr lang="en-US" sz="36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371600"/>
            <a:ext cx="3962400" cy="5029200"/>
          </a:xfrm>
          <a:prstGeom prst="rect">
            <a:avLst/>
          </a:prstGeom>
        </p:spPr>
      </p:pic>
      <p:sp>
        <p:nvSpPr>
          <p:cNvPr id="6" name="Content Placeholder 2"/>
          <p:cNvSpPr>
            <a:spLocks noGrp="1"/>
          </p:cNvSpPr>
          <p:nvPr>
            <p:ph sz="quarter" idx="13"/>
          </p:nvPr>
        </p:nvSpPr>
        <p:spPr>
          <a:xfrm>
            <a:off x="4572000" y="5486400"/>
            <a:ext cx="4038600" cy="762000"/>
          </a:xfrm>
        </p:spPr>
        <p:txBody>
          <a:bodyPr>
            <a:normAutofit fontScale="47500" lnSpcReduction="20000"/>
          </a:bodyPr>
          <a:lstStyle/>
          <a:p>
            <a:r>
              <a:rPr lang="en-US" sz="4000" dirty="0" smtClean="0"/>
              <a:t>How long does an egg “live”?</a:t>
            </a:r>
          </a:p>
          <a:p>
            <a:r>
              <a:rPr lang="en-US" sz="4000" dirty="0" smtClean="0"/>
              <a:t>How long does sperm “live”?</a:t>
            </a:r>
            <a:endParaRPr lang="en-US" sz="4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1524000"/>
            <a:ext cx="3665220" cy="3406140"/>
          </a:xfrm>
          <a:prstGeom prst="rect">
            <a:avLst/>
          </a:prstGeom>
        </p:spPr>
      </p:pic>
    </p:spTree>
    <p:extLst>
      <p:ext uri="{BB962C8B-B14F-4D97-AF65-F5344CB8AC3E}">
        <p14:creationId xmlns:p14="http://schemas.microsoft.com/office/powerpoint/2010/main" val="1445945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024744" cy="1143000"/>
          </a:xfrm>
        </p:spPr>
        <p:txBody>
          <a:bodyPr>
            <a:normAutofit fontScale="90000"/>
          </a:bodyPr>
          <a:lstStyle/>
          <a:p>
            <a:r>
              <a:rPr lang="en-US" dirty="0" smtClean="0"/>
              <a:t>Hormonal</a:t>
            </a:r>
            <a:br>
              <a:rPr lang="en-US" dirty="0" smtClean="0"/>
            </a:br>
            <a:r>
              <a:rPr lang="en-US" dirty="0" smtClean="0"/>
              <a:t>Contraceptives</a:t>
            </a:r>
            <a:endParaRPr lang="en-US" dirty="0"/>
          </a:p>
        </p:txBody>
      </p:sp>
      <p:sp>
        <p:nvSpPr>
          <p:cNvPr id="4" name="Content Placeholder 3"/>
          <p:cNvSpPr>
            <a:spLocks noGrp="1"/>
          </p:cNvSpPr>
          <p:nvPr>
            <p:ph sz="quarter" idx="13"/>
          </p:nvPr>
        </p:nvSpPr>
        <p:spPr/>
        <p:txBody>
          <a:bodyPr>
            <a:normAutofit/>
          </a:bodyPr>
          <a:lstStyle/>
          <a:p>
            <a:endParaRPr lang="en-US" sz="3600" dirty="0" smtClean="0"/>
          </a:p>
          <a:p>
            <a:endParaRPr lang="en-US" sz="3600" dirty="0"/>
          </a:p>
        </p:txBody>
      </p:sp>
      <p:sp>
        <p:nvSpPr>
          <p:cNvPr id="5" name="Content Placeholder 2"/>
          <p:cNvSpPr>
            <a:spLocks noGrp="1"/>
          </p:cNvSpPr>
          <p:nvPr>
            <p:ph sz="quarter" idx="13"/>
          </p:nvPr>
        </p:nvSpPr>
        <p:spPr>
          <a:xfrm>
            <a:off x="533400" y="2057400"/>
            <a:ext cx="4038600" cy="4267200"/>
          </a:xfrm>
        </p:spPr>
        <p:txBody>
          <a:bodyPr>
            <a:normAutofit fontScale="92500" lnSpcReduction="10000"/>
          </a:bodyPr>
          <a:lstStyle/>
          <a:p>
            <a:r>
              <a:rPr lang="en-US" sz="4000" dirty="0" smtClean="0"/>
              <a:t>Pills</a:t>
            </a:r>
          </a:p>
          <a:p>
            <a:r>
              <a:rPr lang="en-US" sz="4000" dirty="0" smtClean="0"/>
              <a:t>Patch</a:t>
            </a:r>
          </a:p>
          <a:p>
            <a:r>
              <a:rPr lang="en-US" sz="4000" dirty="0" smtClean="0"/>
              <a:t>Injectable</a:t>
            </a:r>
          </a:p>
          <a:p>
            <a:r>
              <a:rPr lang="en-US" sz="4000" dirty="0" smtClean="0"/>
              <a:t>Sponge</a:t>
            </a:r>
          </a:p>
          <a:p>
            <a:r>
              <a:rPr lang="en-US" sz="4000" dirty="0" smtClean="0"/>
              <a:t>Ring</a:t>
            </a:r>
          </a:p>
          <a:p>
            <a:r>
              <a:rPr lang="en-US" sz="4000" dirty="0" smtClean="0"/>
              <a:t>IUD</a:t>
            </a:r>
          </a:p>
          <a:p>
            <a:r>
              <a:rPr lang="en-US" sz="1300" dirty="0">
                <a:hlinkClick r:id="rId2"/>
              </a:rPr>
              <a:t>http://www.cdc.gov/reproductivehealth/unintendedpregnancy/contraception.htm</a:t>
            </a:r>
            <a:endParaRPr lang="en-US" sz="1300" dirty="0"/>
          </a:p>
        </p:txBody>
      </p:sp>
      <p:pic>
        <p:nvPicPr>
          <p:cNvPr id="1026" name="Picture 2" descr="C:\Users\Laura Villa\AppData\Local\Microsoft\Windows\Temporary Internet Files\Content.IE5\ZGE3HUW4\MC90002814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6091" y="1905000"/>
            <a:ext cx="1754109" cy="173449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Laura Villa\AppData\Local\Microsoft\Windows\Temporary Internet Files\Content.IE5\ZGE3HUW4\MC90030371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4600" y="1905000"/>
            <a:ext cx="1811426" cy="159197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a:spLocks noGrp="1"/>
          </p:cNvSpPr>
          <p:nvPr>
            <p:ph sz="quarter" idx="13"/>
          </p:nvPr>
        </p:nvSpPr>
        <p:spPr>
          <a:xfrm>
            <a:off x="4686300" y="537721"/>
            <a:ext cx="4038600" cy="3048000"/>
          </a:xfrm>
        </p:spPr>
        <p:txBody>
          <a:bodyPr>
            <a:normAutofit/>
          </a:bodyPr>
          <a:lstStyle/>
          <a:p>
            <a:pPr marL="68580" indent="0">
              <a:buNone/>
            </a:pPr>
            <a:r>
              <a:rPr lang="en-US" sz="4000" dirty="0" smtClean="0">
                <a:solidFill>
                  <a:schemeClr val="bg2">
                    <a:lumMod val="50000"/>
                  </a:schemeClr>
                </a:solidFill>
              </a:rPr>
              <a:t>Barrier</a:t>
            </a:r>
          </a:p>
          <a:p>
            <a:r>
              <a:rPr lang="en-US" sz="4000" dirty="0" smtClean="0"/>
              <a:t>Condom</a:t>
            </a:r>
          </a:p>
          <a:p>
            <a:pPr marL="68580" indent="0">
              <a:buNone/>
            </a:pPr>
            <a:r>
              <a:rPr lang="en-US" sz="4000" dirty="0" smtClean="0"/>
              <a:t>Female/ </a:t>
            </a:r>
            <a:endParaRPr lang="en-US" sz="4000" dirty="0" smtClean="0"/>
          </a:p>
          <a:p>
            <a:pPr marL="68580" indent="0">
              <a:buNone/>
            </a:pPr>
            <a:r>
              <a:rPr lang="en-US" sz="4000" dirty="0" smtClean="0"/>
              <a:t>Male</a:t>
            </a:r>
            <a:endParaRPr lang="en-US" sz="4000" dirty="0" smtClean="0"/>
          </a:p>
          <a:p>
            <a:endParaRPr lang="en-US" sz="4000" dirty="0"/>
          </a:p>
        </p:txBody>
      </p:sp>
      <p:sp>
        <p:nvSpPr>
          <p:cNvPr id="8" name="Content Placeholder 2"/>
          <p:cNvSpPr>
            <a:spLocks noGrp="1"/>
          </p:cNvSpPr>
          <p:nvPr>
            <p:ph sz="quarter" idx="13"/>
          </p:nvPr>
        </p:nvSpPr>
        <p:spPr>
          <a:xfrm>
            <a:off x="4724400" y="3429000"/>
            <a:ext cx="4038600" cy="3048000"/>
          </a:xfrm>
        </p:spPr>
        <p:txBody>
          <a:bodyPr>
            <a:normAutofit/>
          </a:bodyPr>
          <a:lstStyle/>
          <a:p>
            <a:pPr marL="68580" indent="0">
              <a:buNone/>
            </a:pPr>
            <a:r>
              <a:rPr lang="en-US" sz="4000" dirty="0" smtClean="0">
                <a:solidFill>
                  <a:schemeClr val="bg2">
                    <a:lumMod val="50000"/>
                  </a:schemeClr>
                </a:solidFill>
              </a:rPr>
              <a:t>Permanent</a:t>
            </a:r>
            <a:endParaRPr lang="en-US" sz="4000" dirty="0" smtClean="0">
              <a:solidFill>
                <a:schemeClr val="bg2">
                  <a:lumMod val="50000"/>
                </a:schemeClr>
              </a:solidFill>
            </a:endParaRPr>
          </a:p>
          <a:p>
            <a:r>
              <a:rPr lang="en-US" sz="4000" dirty="0" smtClean="0"/>
              <a:t>Sterilization</a:t>
            </a:r>
          </a:p>
          <a:p>
            <a:pPr marL="68580" indent="0">
              <a:buNone/>
            </a:pPr>
            <a:r>
              <a:rPr lang="en-US" sz="4000" dirty="0" smtClean="0"/>
              <a:t>Female /</a:t>
            </a:r>
          </a:p>
          <a:p>
            <a:pPr marL="68580" indent="0">
              <a:buNone/>
            </a:pPr>
            <a:r>
              <a:rPr lang="en-US" sz="4000" dirty="0" smtClean="0"/>
              <a:t>Male</a:t>
            </a:r>
          </a:p>
          <a:p>
            <a:pPr marL="68580" indent="0">
              <a:buNone/>
            </a:pPr>
            <a:endParaRPr lang="en-US" sz="4000" dirty="0" smtClean="0"/>
          </a:p>
          <a:p>
            <a:endParaRPr lang="en-US" sz="4000" dirty="0"/>
          </a:p>
        </p:txBody>
      </p:sp>
    </p:spTree>
    <p:extLst>
      <p:ext uri="{BB962C8B-B14F-4D97-AF65-F5344CB8AC3E}">
        <p14:creationId xmlns:p14="http://schemas.microsoft.com/office/powerpoint/2010/main" val="1441691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024744" cy="1143000"/>
          </a:xfrm>
        </p:spPr>
        <p:txBody>
          <a:bodyPr>
            <a:normAutofit/>
          </a:bodyPr>
          <a:lstStyle/>
          <a:p>
            <a:r>
              <a:rPr lang="en-US" dirty="0" smtClean="0"/>
              <a:t>Healthy relationships</a:t>
            </a:r>
            <a:endParaRPr lang="en-US" dirty="0"/>
          </a:p>
        </p:txBody>
      </p:sp>
      <p:sp>
        <p:nvSpPr>
          <p:cNvPr id="4" name="Content Placeholder 3"/>
          <p:cNvSpPr>
            <a:spLocks noGrp="1"/>
          </p:cNvSpPr>
          <p:nvPr>
            <p:ph sz="quarter" idx="13"/>
          </p:nvPr>
        </p:nvSpPr>
        <p:spPr/>
        <p:txBody>
          <a:bodyPr>
            <a:normAutofit/>
          </a:bodyPr>
          <a:lstStyle/>
          <a:p>
            <a:endParaRPr lang="en-US" sz="3600" dirty="0" smtClean="0"/>
          </a:p>
          <a:p>
            <a:endParaRPr lang="en-US" sz="3600" dirty="0"/>
          </a:p>
        </p:txBody>
      </p:sp>
      <p:sp>
        <p:nvSpPr>
          <p:cNvPr id="5" name="Content Placeholder 2"/>
          <p:cNvSpPr>
            <a:spLocks noGrp="1"/>
          </p:cNvSpPr>
          <p:nvPr>
            <p:ph sz="quarter" idx="13"/>
          </p:nvPr>
        </p:nvSpPr>
        <p:spPr>
          <a:xfrm>
            <a:off x="533400" y="2057400"/>
            <a:ext cx="6553200" cy="4267200"/>
          </a:xfrm>
        </p:spPr>
        <p:txBody>
          <a:bodyPr>
            <a:normAutofit/>
          </a:bodyPr>
          <a:lstStyle/>
          <a:p>
            <a:r>
              <a:rPr lang="en-US" sz="4000" dirty="0" smtClean="0"/>
              <a:t>What are characteristics of a healthy relationship?</a:t>
            </a:r>
            <a:endParaRPr lang="en-US" sz="4000" dirty="0" smtClean="0"/>
          </a:p>
          <a:p>
            <a:endParaRPr lang="en-US" sz="4000" dirty="0"/>
          </a:p>
        </p:txBody>
      </p:sp>
      <p:pic>
        <p:nvPicPr>
          <p:cNvPr id="1026" name="Picture 2" descr="C:\Documents and Settings\Laura\Local Settings\Temporary Internet Files\Content.IE5\05Y3R86I\MP91022086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4191000"/>
            <a:ext cx="6019800" cy="2049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6781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3581400" cy="1143000"/>
          </a:xfrm>
        </p:spPr>
        <p:txBody>
          <a:bodyPr>
            <a:normAutofit/>
          </a:bodyPr>
          <a:lstStyle/>
          <a:p>
            <a:r>
              <a:rPr lang="en-US" dirty="0" smtClean="0"/>
              <a:t>Violence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1219200"/>
            <a:ext cx="5181600" cy="5334000"/>
          </a:xfrm>
          <a:prstGeom prst="rect">
            <a:avLst/>
          </a:prstGeom>
        </p:spPr>
      </p:pic>
      <p:sp>
        <p:nvSpPr>
          <p:cNvPr id="5" name="Content Placeholder 4"/>
          <p:cNvSpPr>
            <a:spLocks noGrp="1"/>
          </p:cNvSpPr>
          <p:nvPr>
            <p:ph sz="quarter" idx="13"/>
          </p:nvPr>
        </p:nvSpPr>
        <p:spPr/>
        <p:txBody>
          <a:bodyPr/>
          <a:lstStyle/>
          <a:p>
            <a:endParaRPr lang="en-US"/>
          </a:p>
        </p:txBody>
      </p:sp>
    </p:spTree>
    <p:extLst>
      <p:ext uri="{BB962C8B-B14F-4D97-AF65-F5344CB8AC3E}">
        <p14:creationId xmlns:p14="http://schemas.microsoft.com/office/powerpoint/2010/main" val="1226327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4876800" cy="1143000"/>
          </a:xfrm>
        </p:spPr>
        <p:txBody>
          <a:bodyPr>
            <a:normAutofit/>
          </a:bodyPr>
          <a:lstStyle/>
          <a:p>
            <a:r>
              <a:rPr lang="en-US" dirty="0" smtClean="0"/>
              <a:t>Cycle of violence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295400"/>
            <a:ext cx="5715000" cy="4724399"/>
          </a:xfrm>
          <a:prstGeom prst="rect">
            <a:avLst/>
          </a:prstGeom>
        </p:spPr>
      </p:pic>
    </p:spTree>
    <p:extLst>
      <p:ext uri="{BB962C8B-B14F-4D97-AF65-F5344CB8AC3E}">
        <p14:creationId xmlns:p14="http://schemas.microsoft.com/office/powerpoint/2010/main" val="3817729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024744" cy="1143000"/>
          </a:xfrm>
        </p:spPr>
        <p:txBody>
          <a:bodyPr/>
          <a:lstStyle/>
          <a:p>
            <a:r>
              <a:rPr lang="en-US" dirty="0" smtClean="0"/>
              <a:t>SRH Care </a:t>
            </a:r>
            <a:r>
              <a:rPr lang="en-US" dirty="0" smtClean="0"/>
              <a:t>Services</a:t>
            </a:r>
            <a:endParaRPr lang="en-US" dirty="0"/>
          </a:p>
        </p:txBody>
      </p:sp>
      <p:sp>
        <p:nvSpPr>
          <p:cNvPr id="4" name="Content Placeholder 3"/>
          <p:cNvSpPr>
            <a:spLocks noGrp="1"/>
          </p:cNvSpPr>
          <p:nvPr>
            <p:ph sz="quarter" idx="13"/>
          </p:nvPr>
        </p:nvSpPr>
        <p:spPr>
          <a:xfrm>
            <a:off x="457200" y="2057400"/>
            <a:ext cx="8229600" cy="4267200"/>
          </a:xfrm>
        </p:spPr>
        <p:txBody>
          <a:bodyPr>
            <a:normAutofit fontScale="85000" lnSpcReduction="10000"/>
          </a:bodyPr>
          <a:lstStyle/>
          <a:p>
            <a:r>
              <a:rPr lang="en-US" sz="3600" dirty="0" smtClean="0"/>
              <a:t>Counseling on contraception and condom use</a:t>
            </a:r>
          </a:p>
          <a:p>
            <a:r>
              <a:rPr lang="en-US" sz="3600" dirty="0" smtClean="0"/>
              <a:t>Testing and treatment for STIs</a:t>
            </a:r>
          </a:p>
          <a:p>
            <a:r>
              <a:rPr lang="en-US" sz="3600" dirty="0" smtClean="0"/>
              <a:t>Counseling about HIV</a:t>
            </a:r>
          </a:p>
          <a:p>
            <a:r>
              <a:rPr lang="en-US" sz="3600" dirty="0" smtClean="0"/>
              <a:t>Pregnancy</a:t>
            </a:r>
          </a:p>
          <a:p>
            <a:r>
              <a:rPr lang="en-US" sz="3600" dirty="0" smtClean="0"/>
              <a:t>Sexual orientation services</a:t>
            </a:r>
          </a:p>
          <a:p>
            <a:r>
              <a:rPr lang="en-US" sz="3600" dirty="0" smtClean="0"/>
              <a:t>Violence counseling and security plans </a:t>
            </a:r>
          </a:p>
          <a:p>
            <a:r>
              <a:rPr lang="en-US" sz="3600" dirty="0">
                <a:hlinkClick r:id="rId2"/>
              </a:rPr>
              <a:t>http://campushealth.unc.edu/</a:t>
            </a:r>
            <a:endParaRPr lang="en-US" sz="3600" dirty="0" smtClean="0"/>
          </a:p>
          <a:p>
            <a:endParaRPr lang="en-US" sz="3600" dirty="0" smtClean="0"/>
          </a:p>
          <a:p>
            <a:endParaRPr lang="en-US" sz="3600" dirty="0"/>
          </a:p>
        </p:txBody>
      </p:sp>
    </p:spTree>
    <p:extLst>
      <p:ext uri="{BB962C8B-B14F-4D97-AF65-F5344CB8AC3E}">
        <p14:creationId xmlns:p14="http://schemas.microsoft.com/office/powerpoint/2010/main" val="3260212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024744" cy="1143000"/>
          </a:xfrm>
        </p:spPr>
        <p:txBody>
          <a:bodyPr/>
          <a:lstStyle/>
          <a:p>
            <a:r>
              <a:rPr lang="en-US" dirty="0" smtClean="0"/>
              <a:t>Lastly… you have SR Rights!</a:t>
            </a:r>
            <a:endParaRPr lang="en-US" dirty="0"/>
          </a:p>
        </p:txBody>
      </p:sp>
      <p:sp>
        <p:nvSpPr>
          <p:cNvPr id="4" name="Content Placeholder 3"/>
          <p:cNvSpPr>
            <a:spLocks noGrp="1"/>
          </p:cNvSpPr>
          <p:nvPr>
            <p:ph sz="quarter" idx="13"/>
          </p:nvPr>
        </p:nvSpPr>
        <p:spPr>
          <a:xfrm>
            <a:off x="457200" y="2057400"/>
            <a:ext cx="8229600" cy="4267200"/>
          </a:xfrm>
        </p:spPr>
        <p:txBody>
          <a:bodyPr>
            <a:normAutofit fontScale="92500" lnSpcReduction="10000"/>
          </a:bodyPr>
          <a:lstStyle/>
          <a:p>
            <a:r>
              <a:rPr lang="en-US" sz="3600" dirty="0" smtClean="0"/>
              <a:t>Right to freedom of sexual expression</a:t>
            </a:r>
          </a:p>
          <a:p>
            <a:r>
              <a:rPr lang="en-US" sz="3600" dirty="0" smtClean="0"/>
              <a:t>Right to access </a:t>
            </a:r>
            <a:r>
              <a:rPr lang="en-US" sz="3600" dirty="0"/>
              <a:t>s</a:t>
            </a:r>
            <a:r>
              <a:rPr lang="en-US" sz="3600" dirty="0" smtClean="0"/>
              <a:t>exual and reproductive </a:t>
            </a:r>
            <a:r>
              <a:rPr lang="en-US" sz="3600" dirty="0"/>
              <a:t>h</a:t>
            </a:r>
            <a:r>
              <a:rPr lang="en-US" sz="3600" dirty="0" smtClean="0"/>
              <a:t>ealth services</a:t>
            </a:r>
          </a:p>
          <a:p>
            <a:r>
              <a:rPr lang="en-US" sz="3600" dirty="0" smtClean="0"/>
              <a:t>Right to benefit from advancements in technology</a:t>
            </a:r>
          </a:p>
          <a:p>
            <a:r>
              <a:rPr lang="en-US" sz="3600" dirty="0" smtClean="0"/>
              <a:t>Right to live a life free from coercion and violence</a:t>
            </a:r>
          </a:p>
          <a:p>
            <a:r>
              <a:rPr lang="en-US" sz="2200" dirty="0">
                <a:hlinkClick r:id="rId2"/>
              </a:rPr>
              <a:t>http://www.ippf.org/en/resources/statements/ippf+charter+on+sexual+and+reproductive+rights.htm</a:t>
            </a:r>
            <a:endParaRPr lang="en-US" sz="2200" dirty="0" smtClean="0"/>
          </a:p>
          <a:p>
            <a:endParaRPr lang="en-US" sz="3600" dirty="0"/>
          </a:p>
        </p:txBody>
      </p:sp>
    </p:spTree>
    <p:extLst>
      <p:ext uri="{BB962C8B-B14F-4D97-AF65-F5344CB8AC3E}">
        <p14:creationId xmlns:p14="http://schemas.microsoft.com/office/powerpoint/2010/main" val="3029347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lstStyle/>
          <a:p>
            <a:r>
              <a:rPr lang="en-US" dirty="0" smtClean="0"/>
              <a:t>What is “Sexuality”?</a:t>
            </a:r>
            <a:endParaRPr lang="en-US" dirty="0"/>
          </a:p>
        </p:txBody>
      </p:sp>
      <p:sp>
        <p:nvSpPr>
          <p:cNvPr id="3" name="Content Placeholder 2"/>
          <p:cNvSpPr>
            <a:spLocks noGrp="1"/>
          </p:cNvSpPr>
          <p:nvPr>
            <p:ph sz="quarter" idx="13"/>
          </p:nvPr>
        </p:nvSpPr>
        <p:spPr>
          <a:xfrm>
            <a:off x="1042416" y="2313432"/>
            <a:ext cx="7110984" cy="4087368"/>
          </a:xfrm>
        </p:spPr>
        <p:txBody>
          <a:bodyPr>
            <a:normAutofit fontScale="92500" lnSpcReduction="20000"/>
          </a:bodyPr>
          <a:lstStyle/>
          <a:p>
            <a:r>
              <a:rPr lang="en-US" dirty="0" smtClean="0"/>
              <a:t>Our </a:t>
            </a:r>
            <a:r>
              <a:rPr lang="en-US" b="1" u="sng" dirty="0"/>
              <a:t>bodies</a:t>
            </a:r>
            <a:r>
              <a:rPr lang="en-US" dirty="0"/>
              <a:t>, including our sexual and reproductive anatomy</a:t>
            </a:r>
          </a:p>
          <a:p>
            <a:r>
              <a:rPr lang="en-US" dirty="0"/>
              <a:t>our </a:t>
            </a:r>
            <a:r>
              <a:rPr lang="en-US" b="1" u="sng" dirty="0"/>
              <a:t>biological sex</a:t>
            </a:r>
            <a:r>
              <a:rPr lang="en-US" dirty="0"/>
              <a:t> — male, female, or intersex </a:t>
            </a:r>
          </a:p>
          <a:p>
            <a:r>
              <a:rPr lang="en-US" dirty="0"/>
              <a:t>our </a:t>
            </a:r>
            <a:r>
              <a:rPr lang="en-US" b="1" u="sng" dirty="0"/>
              <a:t>gender</a:t>
            </a:r>
            <a:r>
              <a:rPr lang="en-US" dirty="0"/>
              <a:t> — being a girl, boy, woman, man, or transgender</a:t>
            </a:r>
          </a:p>
          <a:p>
            <a:r>
              <a:rPr lang="en-US" dirty="0"/>
              <a:t>our </a:t>
            </a:r>
            <a:r>
              <a:rPr lang="en-US" b="1" u="sng" dirty="0"/>
              <a:t>gender identities </a:t>
            </a:r>
            <a:r>
              <a:rPr lang="en-US" dirty="0"/>
              <a:t>— our comfort with and feelings about our gender</a:t>
            </a:r>
          </a:p>
          <a:p>
            <a:r>
              <a:rPr lang="en-US" dirty="0"/>
              <a:t>our </a:t>
            </a:r>
            <a:r>
              <a:rPr lang="en-US" b="1" u="sng" dirty="0"/>
              <a:t>sexual orientations </a:t>
            </a:r>
            <a:r>
              <a:rPr lang="en-US" dirty="0"/>
              <a:t>— straight, lesbian, gay, bisexual</a:t>
            </a:r>
          </a:p>
          <a:p>
            <a:r>
              <a:rPr lang="en-US" dirty="0"/>
              <a:t>our </a:t>
            </a:r>
            <a:r>
              <a:rPr lang="en-US" b="1" u="sng" dirty="0"/>
              <a:t>sex drives</a:t>
            </a:r>
          </a:p>
          <a:p>
            <a:r>
              <a:rPr lang="en-US" dirty="0"/>
              <a:t>our </a:t>
            </a:r>
            <a:r>
              <a:rPr lang="en-US" b="1" u="sng" dirty="0">
                <a:solidFill>
                  <a:schemeClr val="accent6">
                    <a:lumMod val="75000"/>
                  </a:schemeClr>
                </a:solidFill>
              </a:rPr>
              <a:t>sexual identity </a:t>
            </a:r>
            <a:r>
              <a:rPr lang="en-US" dirty="0"/>
              <a:t>— the way we feel about our sex, gender, and sexual </a:t>
            </a:r>
            <a:r>
              <a:rPr lang="en-US" dirty="0" smtClean="0"/>
              <a:t>orientation</a:t>
            </a:r>
            <a:endParaRPr lang="en-US" dirty="0"/>
          </a:p>
        </p:txBody>
      </p:sp>
    </p:spTree>
    <p:extLst>
      <p:ext uri="{BB962C8B-B14F-4D97-AF65-F5344CB8AC3E}">
        <p14:creationId xmlns:p14="http://schemas.microsoft.com/office/powerpoint/2010/main" val="2601354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086600" cy="1676400"/>
          </a:xfrm>
        </p:spPr>
        <p:txBody>
          <a:bodyPr>
            <a:normAutofit fontScale="90000"/>
          </a:bodyPr>
          <a:lstStyle/>
          <a:p>
            <a:r>
              <a:rPr lang="en-US" dirty="0" smtClean="0"/>
              <a:t>How is “Sexuality” expressed and what influences it?</a:t>
            </a:r>
            <a:endParaRPr lang="en-US" dirty="0"/>
          </a:p>
        </p:txBody>
      </p:sp>
      <p:sp>
        <p:nvSpPr>
          <p:cNvPr id="3" name="Content Placeholder 2"/>
          <p:cNvSpPr>
            <a:spLocks noGrp="1"/>
          </p:cNvSpPr>
          <p:nvPr>
            <p:ph sz="quarter" idx="13"/>
          </p:nvPr>
        </p:nvSpPr>
        <p:spPr>
          <a:xfrm>
            <a:off x="1042416" y="2313432"/>
            <a:ext cx="3453384" cy="4011168"/>
          </a:xfrm>
        </p:spPr>
        <p:txBody>
          <a:bodyPr>
            <a:normAutofit fontScale="92500"/>
          </a:bodyPr>
          <a:lstStyle/>
          <a:p>
            <a:r>
              <a:rPr lang="en-US" dirty="0" smtClean="0"/>
              <a:t>Body image</a:t>
            </a:r>
          </a:p>
          <a:p>
            <a:r>
              <a:rPr lang="en-US" dirty="0" smtClean="0"/>
              <a:t>Desires, thoughts, fantasies, sexual pleasure, sexual preferences</a:t>
            </a:r>
          </a:p>
          <a:p>
            <a:r>
              <a:rPr lang="en-US" dirty="0" smtClean="0"/>
              <a:t>Our values, attitudes, beliefs, and ideal about life, love, and sexual relationships</a:t>
            </a:r>
          </a:p>
          <a:p>
            <a:r>
              <a:rPr lang="en-US" dirty="0" smtClean="0"/>
              <a:t>Our sexual behaviors</a:t>
            </a:r>
            <a:endParaRPr lang="en-US" dirty="0"/>
          </a:p>
        </p:txBody>
      </p:sp>
      <p:sp>
        <p:nvSpPr>
          <p:cNvPr id="4" name="Content Placeholder 2"/>
          <p:cNvSpPr>
            <a:spLocks noGrp="1"/>
          </p:cNvSpPr>
          <p:nvPr>
            <p:ph sz="quarter" idx="13"/>
          </p:nvPr>
        </p:nvSpPr>
        <p:spPr>
          <a:xfrm>
            <a:off x="5257800" y="2514600"/>
            <a:ext cx="3124200" cy="3630168"/>
          </a:xfrm>
        </p:spPr>
        <p:txBody>
          <a:bodyPr>
            <a:normAutofit/>
          </a:bodyPr>
          <a:lstStyle/>
          <a:p>
            <a:r>
              <a:rPr lang="en-US" dirty="0" smtClean="0"/>
              <a:t>Our biology</a:t>
            </a:r>
          </a:p>
          <a:p>
            <a:r>
              <a:rPr lang="en-US" dirty="0" smtClean="0"/>
              <a:t>Emotional lives</a:t>
            </a:r>
          </a:p>
          <a:p>
            <a:r>
              <a:rPr lang="en-US" dirty="0" smtClean="0"/>
              <a:t>Family lives</a:t>
            </a:r>
          </a:p>
          <a:p>
            <a:r>
              <a:rPr lang="en-US" dirty="0" smtClean="0"/>
              <a:t>Culture and status</a:t>
            </a:r>
          </a:p>
          <a:p>
            <a:r>
              <a:rPr lang="en-US" dirty="0" smtClean="0"/>
              <a:t>Ethnical, religious and spiritual beliefs</a:t>
            </a:r>
            <a:endParaRPr lang="en-US" dirty="0"/>
          </a:p>
        </p:txBody>
      </p:sp>
      <p:sp>
        <p:nvSpPr>
          <p:cNvPr id="5" name="Left Arrow 4"/>
          <p:cNvSpPr/>
          <p:nvPr/>
        </p:nvSpPr>
        <p:spPr>
          <a:xfrm>
            <a:off x="4267200" y="3657600"/>
            <a:ext cx="9144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1388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sz="quarter" idx="13"/>
          </p:nvPr>
        </p:nvSpPr>
        <p:spPr>
          <a:xfrm>
            <a:off x="1042416" y="2313432"/>
            <a:ext cx="6577584" cy="886968"/>
          </a:xfrm>
        </p:spPr>
        <p:txBody>
          <a:bodyPr>
            <a:normAutofit/>
          </a:bodyPr>
          <a:lstStyle/>
          <a:p>
            <a:r>
              <a:rPr lang="en-US" dirty="0" smtClean="0"/>
              <a:t> We are all sexual beings from the moment we are born until we die</a:t>
            </a:r>
            <a:endParaRPr lang="en-US" dirty="0"/>
          </a:p>
        </p:txBody>
      </p:sp>
      <p:pic>
        <p:nvPicPr>
          <p:cNvPr id="1027" name="Picture 3" descr="C:\Users\Laura Villa\AppData\Local\Microsoft\Windows\Temporary Internet Files\Content.IE5\ZGE3HUW4\MC90039078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3810000"/>
            <a:ext cx="1613916" cy="18672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Laura Villa\AppData\Local\Microsoft\Windows\Temporary Internet Files\Content.IE5\VEZL76HW\MC9000145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2866" y="3625901"/>
            <a:ext cx="1320394" cy="193669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Laura Villa\AppData\Local\Microsoft\Windows\Temporary Internet Files\Content.IE5\ZGE3HUW4\MC90002443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0997" y="3942283"/>
            <a:ext cx="1625803" cy="1620317"/>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a:off x="3505200" y="4114800"/>
            <a:ext cx="1905000" cy="6376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7642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8100510" cy="1143000"/>
          </a:xfrm>
        </p:spPr>
        <p:txBody>
          <a:bodyPr>
            <a:noAutofit/>
          </a:bodyPr>
          <a:lstStyle/>
          <a:p>
            <a:r>
              <a:rPr lang="en-US" sz="4400" dirty="0" smtClean="0"/>
              <a:t>Why is all these important?…</a:t>
            </a:r>
            <a:endParaRPr lang="en-US" sz="4400" dirty="0"/>
          </a:p>
        </p:txBody>
      </p:sp>
      <p:sp>
        <p:nvSpPr>
          <p:cNvPr id="4" name="Content Placeholder 3"/>
          <p:cNvSpPr>
            <a:spLocks noGrp="1"/>
          </p:cNvSpPr>
          <p:nvPr>
            <p:ph sz="quarter" idx="14"/>
          </p:nvPr>
        </p:nvSpPr>
        <p:spPr>
          <a:xfrm>
            <a:off x="914400" y="2313431"/>
            <a:ext cx="7150608" cy="3493008"/>
          </a:xfrm>
        </p:spPr>
        <p:txBody>
          <a:bodyPr>
            <a:normAutofit fontScale="92500" lnSpcReduction="10000"/>
          </a:bodyPr>
          <a:lstStyle/>
          <a:p>
            <a:r>
              <a:rPr lang="en-US" sz="3600" dirty="0" smtClean="0"/>
              <a:t>Need to move </a:t>
            </a:r>
            <a:r>
              <a:rPr lang="en-US" sz="3600" b="1" dirty="0" smtClean="0">
                <a:solidFill>
                  <a:schemeClr val="accent3">
                    <a:lumMod val="75000"/>
                  </a:schemeClr>
                </a:solidFill>
              </a:rPr>
              <a:t>away from fear</a:t>
            </a:r>
          </a:p>
          <a:p>
            <a:r>
              <a:rPr lang="en-US" sz="3600" b="1" dirty="0" smtClean="0">
                <a:solidFill>
                  <a:schemeClr val="accent3">
                    <a:lumMod val="75000"/>
                  </a:schemeClr>
                </a:solidFill>
              </a:rPr>
              <a:t>Enjoy</a:t>
            </a:r>
            <a:r>
              <a:rPr lang="en-US" sz="3600" dirty="0" smtClean="0"/>
              <a:t> our sexuality</a:t>
            </a:r>
          </a:p>
          <a:p>
            <a:r>
              <a:rPr lang="en-US" sz="3600" dirty="0" smtClean="0"/>
              <a:t>Seek for </a:t>
            </a:r>
            <a:r>
              <a:rPr lang="en-US" sz="3600" b="1" dirty="0" smtClean="0">
                <a:solidFill>
                  <a:schemeClr val="accent3">
                    <a:lumMod val="75000"/>
                  </a:schemeClr>
                </a:solidFill>
              </a:rPr>
              <a:t>pleasure</a:t>
            </a:r>
            <a:r>
              <a:rPr lang="en-US" sz="3600" dirty="0" smtClean="0"/>
              <a:t> and </a:t>
            </a:r>
            <a:r>
              <a:rPr lang="en-US" sz="3600" b="1" dirty="0" smtClean="0">
                <a:solidFill>
                  <a:schemeClr val="accent3">
                    <a:lumMod val="75000"/>
                  </a:schemeClr>
                </a:solidFill>
              </a:rPr>
              <a:t>happiness</a:t>
            </a:r>
          </a:p>
          <a:p>
            <a:r>
              <a:rPr lang="en-US" sz="3600" b="1" dirty="0" smtClean="0">
                <a:solidFill>
                  <a:schemeClr val="accent3">
                    <a:lumMod val="75000"/>
                  </a:schemeClr>
                </a:solidFill>
              </a:rPr>
              <a:t>Non-violence</a:t>
            </a:r>
          </a:p>
          <a:p>
            <a:r>
              <a:rPr lang="en-US" sz="3600" b="1" dirty="0" smtClean="0">
                <a:solidFill>
                  <a:schemeClr val="accent3">
                    <a:lumMod val="75000"/>
                  </a:schemeClr>
                </a:solidFill>
              </a:rPr>
              <a:t>Safe </a:t>
            </a:r>
            <a:r>
              <a:rPr lang="en-US" sz="3600" dirty="0" smtClean="0"/>
              <a:t>and </a:t>
            </a:r>
            <a:r>
              <a:rPr lang="en-US" sz="3600" b="1" dirty="0" smtClean="0">
                <a:solidFill>
                  <a:schemeClr val="accent3">
                    <a:lumMod val="75000"/>
                  </a:schemeClr>
                </a:solidFill>
              </a:rPr>
              <a:t>healthy</a:t>
            </a:r>
            <a:r>
              <a:rPr lang="en-US" sz="3600" dirty="0" smtClean="0"/>
              <a:t>, emotional and physical health</a:t>
            </a:r>
          </a:p>
          <a:p>
            <a:endParaRPr lang="en-US" sz="3600" dirty="0" smtClean="0"/>
          </a:p>
          <a:p>
            <a:endParaRPr lang="en-US" dirty="0"/>
          </a:p>
        </p:txBody>
      </p:sp>
    </p:spTree>
    <p:extLst>
      <p:ext uri="{BB962C8B-B14F-4D97-AF65-F5344CB8AC3E}">
        <p14:creationId xmlns:p14="http://schemas.microsoft.com/office/powerpoint/2010/main" val="4177152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Sexual Health?</a:t>
            </a:r>
            <a:endParaRPr lang="en-US" dirty="0"/>
          </a:p>
        </p:txBody>
      </p:sp>
      <p:sp>
        <p:nvSpPr>
          <p:cNvPr id="3" name="Content Placeholder 2"/>
          <p:cNvSpPr>
            <a:spLocks noGrp="1"/>
          </p:cNvSpPr>
          <p:nvPr>
            <p:ph sz="quarter" idx="13"/>
          </p:nvPr>
        </p:nvSpPr>
        <p:spPr>
          <a:xfrm>
            <a:off x="1042416" y="2313432"/>
            <a:ext cx="7110984" cy="3493008"/>
          </a:xfrm>
        </p:spPr>
        <p:txBody>
          <a:bodyPr>
            <a:normAutofit/>
          </a:bodyPr>
          <a:lstStyle/>
          <a:p>
            <a:r>
              <a:rPr lang="en-US" dirty="0"/>
              <a:t>Sexual health is a state of </a:t>
            </a:r>
            <a:r>
              <a:rPr lang="en-US" b="1" dirty="0">
                <a:solidFill>
                  <a:schemeClr val="accent3">
                    <a:lumMod val="75000"/>
                  </a:schemeClr>
                </a:solidFill>
              </a:rPr>
              <a:t>physical, mental and social well-being</a:t>
            </a:r>
            <a:r>
              <a:rPr lang="en-US" dirty="0"/>
              <a:t> in relation to </a:t>
            </a:r>
            <a:r>
              <a:rPr lang="en-US" b="1" dirty="0">
                <a:solidFill>
                  <a:schemeClr val="bg2">
                    <a:lumMod val="50000"/>
                  </a:schemeClr>
                </a:solidFill>
              </a:rPr>
              <a:t>sexuality</a:t>
            </a:r>
            <a:r>
              <a:rPr lang="en-US" dirty="0"/>
              <a:t>. It requires a </a:t>
            </a:r>
            <a:r>
              <a:rPr lang="en-US" b="1" dirty="0">
                <a:solidFill>
                  <a:schemeClr val="accent3">
                    <a:lumMod val="75000"/>
                  </a:schemeClr>
                </a:solidFill>
              </a:rPr>
              <a:t>positive and respectful </a:t>
            </a:r>
            <a:r>
              <a:rPr lang="en-US" dirty="0"/>
              <a:t>approach to sexuality and sexual relationships, as well as the possibility of having </a:t>
            </a:r>
            <a:r>
              <a:rPr lang="en-US" b="1" dirty="0">
                <a:solidFill>
                  <a:schemeClr val="bg2">
                    <a:lumMod val="50000"/>
                  </a:schemeClr>
                </a:solidFill>
              </a:rPr>
              <a:t>pleasurable and safe </a:t>
            </a:r>
            <a:r>
              <a:rPr lang="en-US" dirty="0"/>
              <a:t>sexual experiences, free of coercion, discrimination and violence</a:t>
            </a:r>
            <a:r>
              <a:rPr lang="en-US" dirty="0" smtClean="0"/>
              <a:t>. (WHO)</a:t>
            </a:r>
            <a:endParaRPr lang="en-US" dirty="0"/>
          </a:p>
        </p:txBody>
      </p:sp>
    </p:spTree>
    <p:extLst>
      <p:ext uri="{BB962C8B-B14F-4D97-AF65-F5344CB8AC3E}">
        <p14:creationId xmlns:p14="http://schemas.microsoft.com/office/powerpoint/2010/main" val="3430496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890" y="914400"/>
            <a:ext cx="7871910" cy="609600"/>
          </a:xfrm>
        </p:spPr>
        <p:txBody>
          <a:bodyPr>
            <a:normAutofit fontScale="90000"/>
          </a:bodyPr>
          <a:lstStyle/>
          <a:p>
            <a:r>
              <a:rPr lang="en-US" dirty="0" smtClean="0"/>
              <a:t>Sexual Transmitted Infections (STIs)</a:t>
            </a:r>
            <a:endParaRPr lang="en-US" dirty="0"/>
          </a:p>
        </p:txBody>
      </p:sp>
      <p:sp>
        <p:nvSpPr>
          <p:cNvPr id="3" name="Content Placeholder 2"/>
          <p:cNvSpPr>
            <a:spLocks noGrp="1"/>
          </p:cNvSpPr>
          <p:nvPr>
            <p:ph sz="quarter" idx="13"/>
          </p:nvPr>
        </p:nvSpPr>
        <p:spPr>
          <a:xfrm>
            <a:off x="661416" y="1524000"/>
            <a:ext cx="3910584" cy="4800600"/>
          </a:xfrm>
        </p:spPr>
        <p:txBody>
          <a:bodyPr>
            <a:noAutofit/>
          </a:bodyPr>
          <a:lstStyle/>
          <a:p>
            <a:r>
              <a:rPr lang="en-US" sz="1800" b="1" dirty="0" smtClean="0">
                <a:solidFill>
                  <a:schemeClr val="accent3">
                    <a:lumMod val="75000"/>
                  </a:schemeClr>
                </a:solidFill>
              </a:rPr>
              <a:t>Bacterial</a:t>
            </a:r>
          </a:p>
          <a:p>
            <a:r>
              <a:rPr lang="en-US" sz="1800" dirty="0" smtClean="0"/>
              <a:t>Bacterial </a:t>
            </a:r>
            <a:r>
              <a:rPr lang="en-US" sz="1800" dirty="0" err="1" smtClean="0"/>
              <a:t>vaginosis</a:t>
            </a:r>
            <a:endParaRPr lang="en-US" sz="1800" dirty="0" smtClean="0"/>
          </a:p>
          <a:p>
            <a:r>
              <a:rPr lang="en-US" sz="1800" dirty="0" smtClean="0"/>
              <a:t>Chlamydia</a:t>
            </a:r>
          </a:p>
          <a:p>
            <a:r>
              <a:rPr lang="en-US" sz="1800" dirty="0" smtClean="0"/>
              <a:t>Syphilis</a:t>
            </a:r>
          </a:p>
          <a:p>
            <a:r>
              <a:rPr lang="en-US" sz="1800" dirty="0" smtClean="0"/>
              <a:t>Gonorrhea</a:t>
            </a:r>
          </a:p>
          <a:p>
            <a:endParaRPr lang="en-US" sz="1800" dirty="0"/>
          </a:p>
          <a:p>
            <a:r>
              <a:rPr lang="en-US" sz="1800" b="1" dirty="0" smtClean="0">
                <a:solidFill>
                  <a:schemeClr val="accent3">
                    <a:lumMod val="75000"/>
                  </a:schemeClr>
                </a:solidFill>
              </a:rPr>
              <a:t>Parasites</a:t>
            </a:r>
          </a:p>
          <a:p>
            <a:r>
              <a:rPr lang="en-US" sz="1800" dirty="0" smtClean="0"/>
              <a:t>Trichomoniasis</a:t>
            </a:r>
          </a:p>
          <a:p>
            <a:endParaRPr lang="en-US" sz="1800" dirty="0"/>
          </a:p>
          <a:p>
            <a:r>
              <a:rPr lang="en-US" sz="1800" b="1" dirty="0" smtClean="0">
                <a:solidFill>
                  <a:schemeClr val="accent3">
                    <a:lumMod val="75000"/>
                  </a:schemeClr>
                </a:solidFill>
              </a:rPr>
              <a:t>Viral</a:t>
            </a:r>
          </a:p>
          <a:p>
            <a:r>
              <a:rPr lang="en-US" sz="1800" dirty="0" smtClean="0"/>
              <a:t>Hepatitis **</a:t>
            </a:r>
          </a:p>
          <a:p>
            <a:r>
              <a:rPr lang="en-US" sz="1800" dirty="0" smtClean="0"/>
              <a:t>Human papilloma virus (HPV)**</a:t>
            </a:r>
          </a:p>
          <a:p>
            <a:r>
              <a:rPr lang="en-US" sz="1800" dirty="0" smtClean="0"/>
              <a:t>Human immunodeficiency virus (HIV)</a:t>
            </a:r>
          </a:p>
          <a:p>
            <a:endParaRPr lang="en-US" sz="1800" dirty="0"/>
          </a:p>
        </p:txBody>
      </p:sp>
      <p:sp>
        <p:nvSpPr>
          <p:cNvPr id="4" name="Content Placeholder 3"/>
          <p:cNvSpPr>
            <a:spLocks noGrp="1"/>
          </p:cNvSpPr>
          <p:nvPr>
            <p:ph sz="quarter" idx="14"/>
          </p:nvPr>
        </p:nvSpPr>
        <p:spPr>
          <a:xfrm>
            <a:off x="4953000" y="1828800"/>
            <a:ext cx="3724656" cy="4648200"/>
          </a:xfrm>
        </p:spPr>
        <p:txBody>
          <a:bodyPr>
            <a:normAutofit fontScale="55000" lnSpcReduction="20000"/>
          </a:bodyPr>
          <a:lstStyle/>
          <a:p>
            <a:pPr marL="0" indent="0">
              <a:buNone/>
            </a:pPr>
            <a:r>
              <a:rPr lang="en-US" sz="3600" b="1" dirty="0" smtClean="0">
                <a:solidFill>
                  <a:schemeClr val="accent5">
                    <a:lumMod val="75000"/>
                  </a:schemeClr>
                </a:solidFill>
              </a:rPr>
              <a:t>Prevention:</a:t>
            </a:r>
          </a:p>
          <a:p>
            <a:r>
              <a:rPr lang="en-US" sz="3600" b="1" dirty="0" smtClean="0">
                <a:solidFill>
                  <a:schemeClr val="accent5">
                    <a:lumMod val="75000"/>
                  </a:schemeClr>
                </a:solidFill>
              </a:rPr>
              <a:t>Abstinence</a:t>
            </a:r>
          </a:p>
          <a:p>
            <a:r>
              <a:rPr lang="en-US" sz="3600" b="1" dirty="0" smtClean="0">
                <a:solidFill>
                  <a:schemeClr val="accent5">
                    <a:lumMod val="75000"/>
                  </a:schemeClr>
                </a:solidFill>
              </a:rPr>
              <a:t>Fewer sexual partners</a:t>
            </a:r>
          </a:p>
          <a:p>
            <a:r>
              <a:rPr lang="en-US" sz="3600" b="1" dirty="0" smtClean="0">
                <a:solidFill>
                  <a:schemeClr val="accent5">
                    <a:lumMod val="75000"/>
                  </a:schemeClr>
                </a:solidFill>
              </a:rPr>
              <a:t>Condom</a:t>
            </a:r>
          </a:p>
          <a:p>
            <a:r>
              <a:rPr lang="en-US" sz="3600" b="1" dirty="0" smtClean="0">
                <a:solidFill>
                  <a:schemeClr val="accent5">
                    <a:lumMod val="75000"/>
                  </a:schemeClr>
                </a:solidFill>
              </a:rPr>
              <a:t>Testing</a:t>
            </a:r>
          </a:p>
          <a:p>
            <a:r>
              <a:rPr lang="en-US" sz="3600" b="1" dirty="0" smtClean="0">
                <a:solidFill>
                  <a:schemeClr val="accent5">
                    <a:lumMod val="75000"/>
                  </a:schemeClr>
                </a:solidFill>
              </a:rPr>
              <a:t>Vaccination **</a:t>
            </a:r>
          </a:p>
          <a:p>
            <a:endParaRPr lang="en-US" sz="3600" b="1" dirty="0">
              <a:solidFill>
                <a:schemeClr val="accent5">
                  <a:lumMod val="75000"/>
                </a:schemeClr>
              </a:solidFill>
            </a:endParaRPr>
          </a:p>
          <a:p>
            <a:pPr marL="0" indent="0">
              <a:buNone/>
            </a:pPr>
            <a:r>
              <a:rPr lang="en-US" sz="3600" b="1" dirty="0" smtClean="0">
                <a:solidFill>
                  <a:schemeClr val="accent5">
                    <a:lumMod val="75000"/>
                  </a:schemeClr>
                </a:solidFill>
              </a:rPr>
              <a:t>Attention:</a:t>
            </a:r>
          </a:p>
          <a:p>
            <a:pPr marL="571500" indent="-571500"/>
            <a:r>
              <a:rPr lang="en-US" sz="3600" b="1" dirty="0" smtClean="0">
                <a:solidFill>
                  <a:schemeClr val="accent5">
                    <a:lumMod val="75000"/>
                  </a:schemeClr>
                </a:solidFill>
              </a:rPr>
              <a:t>Antivirals/ antiretroviral</a:t>
            </a:r>
          </a:p>
          <a:p>
            <a:pPr marL="571500" indent="-571500"/>
            <a:r>
              <a:rPr lang="en-US" sz="3600" b="1" dirty="0" smtClean="0">
                <a:solidFill>
                  <a:schemeClr val="accent5">
                    <a:lumMod val="75000"/>
                  </a:schemeClr>
                </a:solidFill>
              </a:rPr>
              <a:t>Antibiotics</a:t>
            </a:r>
          </a:p>
          <a:p>
            <a:pPr marL="571500" indent="-571500"/>
            <a:r>
              <a:rPr lang="en-US" sz="3600" b="1" dirty="0" smtClean="0">
                <a:solidFill>
                  <a:schemeClr val="accent5">
                    <a:lumMod val="75000"/>
                  </a:schemeClr>
                </a:solidFill>
              </a:rPr>
              <a:t>Nutrition</a:t>
            </a:r>
          </a:p>
          <a:p>
            <a:pPr marL="571500" indent="-571500"/>
            <a:r>
              <a:rPr lang="en-US" sz="3600" b="1" dirty="0" smtClean="0">
                <a:solidFill>
                  <a:schemeClr val="accent5">
                    <a:lumMod val="75000"/>
                  </a:schemeClr>
                </a:solidFill>
              </a:rPr>
              <a:t>Reduction of sexual partners</a:t>
            </a:r>
          </a:p>
          <a:p>
            <a:pPr marL="571500" indent="-571500"/>
            <a:endParaRPr lang="en-US" sz="3600" b="1" dirty="0">
              <a:solidFill>
                <a:schemeClr val="accent5">
                  <a:lumMod val="75000"/>
                </a:schemeClr>
              </a:solidFill>
            </a:endParaRPr>
          </a:p>
          <a:p>
            <a:pPr marL="571500" indent="-571500"/>
            <a:r>
              <a:rPr lang="en-US" sz="2000" dirty="0">
                <a:hlinkClick r:id="rId3"/>
              </a:rPr>
              <a:t>http://www.cdc.gov/std/</a:t>
            </a:r>
            <a:endParaRPr lang="en-US" sz="3600" dirty="0" smtClean="0"/>
          </a:p>
          <a:p>
            <a:endParaRPr lang="en-US" sz="3600" dirty="0"/>
          </a:p>
        </p:txBody>
      </p:sp>
    </p:spTree>
    <p:extLst>
      <p:ext uri="{BB962C8B-B14F-4D97-AF65-F5344CB8AC3E}">
        <p14:creationId xmlns:p14="http://schemas.microsoft.com/office/powerpoint/2010/main" val="2304243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799064"/>
          </a:xfrm>
        </p:spPr>
        <p:txBody>
          <a:bodyPr>
            <a:normAutofit fontScale="90000"/>
          </a:bodyPr>
          <a:lstStyle/>
          <a:p>
            <a:r>
              <a:rPr lang="en-US" dirty="0" smtClean="0"/>
              <a:t>What is Reproductive Health?</a:t>
            </a:r>
            <a:endParaRPr lang="en-US" dirty="0"/>
          </a:p>
        </p:txBody>
      </p:sp>
      <p:sp>
        <p:nvSpPr>
          <p:cNvPr id="3" name="Content Placeholder 2"/>
          <p:cNvSpPr>
            <a:spLocks noGrp="1"/>
          </p:cNvSpPr>
          <p:nvPr>
            <p:ph sz="quarter" idx="13"/>
          </p:nvPr>
        </p:nvSpPr>
        <p:spPr>
          <a:xfrm>
            <a:off x="1042416" y="2313432"/>
            <a:ext cx="6882384" cy="4011168"/>
          </a:xfrm>
        </p:spPr>
        <p:txBody>
          <a:bodyPr>
            <a:normAutofit fontScale="85000" lnSpcReduction="20000"/>
          </a:bodyPr>
          <a:lstStyle/>
          <a:p>
            <a:pPr fontAlgn="base"/>
            <a:r>
              <a:rPr lang="en-US" dirty="0"/>
              <a:t>R</a:t>
            </a:r>
            <a:r>
              <a:rPr lang="en-US" dirty="0" smtClean="0"/>
              <a:t>eproductive Health </a:t>
            </a:r>
            <a:r>
              <a:rPr lang="en-US" dirty="0"/>
              <a:t>addresses the </a:t>
            </a:r>
            <a:r>
              <a:rPr lang="en-US" b="1" dirty="0">
                <a:solidFill>
                  <a:schemeClr val="accent3">
                    <a:lumMod val="75000"/>
                  </a:schemeClr>
                </a:solidFill>
              </a:rPr>
              <a:t>reproductive processes, functions and system at all stages of life</a:t>
            </a:r>
            <a:r>
              <a:rPr lang="en-US" dirty="0"/>
              <a:t>. Reproductive health, therefore, implies that people are able to have a responsible, satisfying and safe sex life and that they have the </a:t>
            </a:r>
            <a:r>
              <a:rPr lang="en-US" b="1" dirty="0">
                <a:solidFill>
                  <a:schemeClr val="accent3">
                    <a:lumMod val="75000"/>
                  </a:schemeClr>
                </a:solidFill>
              </a:rPr>
              <a:t>capability to reproduce and the freedom to decide if, when and how often to do so.</a:t>
            </a:r>
          </a:p>
          <a:p>
            <a:pPr fontAlgn="base"/>
            <a:r>
              <a:rPr lang="en-US" dirty="0"/>
              <a:t>Implicit in this are the right of men and women to be informed of and to have access to safe, effective, affordable and acceptable </a:t>
            </a:r>
            <a:r>
              <a:rPr lang="en-US" b="1" dirty="0">
                <a:solidFill>
                  <a:schemeClr val="accent3">
                    <a:lumMod val="75000"/>
                  </a:schemeClr>
                </a:solidFill>
              </a:rPr>
              <a:t>methods of fertility regulation </a:t>
            </a:r>
            <a:r>
              <a:rPr lang="en-US" dirty="0"/>
              <a:t>of their choice, and the right of access to appropriate health care services that will enable women to go safely through pregnancy and childbirth and provide couples with the best chance of having a healthy infant</a:t>
            </a:r>
            <a:r>
              <a:rPr lang="en-US" dirty="0" smtClean="0"/>
              <a:t>. (WHO)</a:t>
            </a:r>
            <a:endParaRPr lang="en-US" dirty="0"/>
          </a:p>
          <a:p>
            <a:endParaRPr lang="en-US" dirty="0"/>
          </a:p>
        </p:txBody>
      </p:sp>
    </p:spTree>
    <p:extLst>
      <p:ext uri="{BB962C8B-B14F-4D97-AF65-F5344CB8AC3E}">
        <p14:creationId xmlns:p14="http://schemas.microsoft.com/office/powerpoint/2010/main" val="288697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Reproductive Health?</a:t>
            </a:r>
            <a:endParaRPr lang="en-US" dirty="0"/>
          </a:p>
        </p:txBody>
      </p:sp>
      <p:sp>
        <p:nvSpPr>
          <p:cNvPr id="4" name="Content Placeholder 3"/>
          <p:cNvSpPr>
            <a:spLocks noGrp="1"/>
          </p:cNvSpPr>
          <p:nvPr>
            <p:ph sz="quarter" idx="14"/>
          </p:nvPr>
        </p:nvSpPr>
        <p:spPr>
          <a:xfrm>
            <a:off x="1143000" y="2313431"/>
            <a:ext cx="6922008" cy="3493008"/>
          </a:xfrm>
        </p:spPr>
        <p:txBody>
          <a:bodyPr>
            <a:normAutofit/>
          </a:bodyPr>
          <a:lstStyle/>
          <a:p>
            <a:r>
              <a:rPr lang="en-US" sz="3600" b="1" dirty="0" smtClean="0">
                <a:solidFill>
                  <a:schemeClr val="accent5">
                    <a:lumMod val="75000"/>
                  </a:schemeClr>
                </a:solidFill>
              </a:rPr>
              <a:t>Contraception</a:t>
            </a:r>
          </a:p>
          <a:p>
            <a:r>
              <a:rPr lang="en-US" sz="3600" dirty="0" smtClean="0">
                <a:solidFill>
                  <a:schemeClr val="tx1"/>
                </a:solidFill>
              </a:rPr>
              <a:t>Fertility</a:t>
            </a:r>
          </a:p>
          <a:p>
            <a:r>
              <a:rPr lang="en-US" sz="3600" dirty="0" smtClean="0">
                <a:solidFill>
                  <a:schemeClr val="tx1"/>
                </a:solidFill>
              </a:rPr>
              <a:t>Pregnancy</a:t>
            </a:r>
            <a:endParaRPr lang="en-US" sz="3600" dirty="0" smtClean="0">
              <a:solidFill>
                <a:schemeClr val="tx1"/>
              </a:solidFill>
            </a:endParaRPr>
          </a:p>
          <a:p>
            <a:r>
              <a:rPr lang="en-US" sz="3600" dirty="0" smtClean="0">
                <a:solidFill>
                  <a:schemeClr val="tx1"/>
                </a:solidFill>
              </a:rPr>
              <a:t>Safe </a:t>
            </a:r>
            <a:r>
              <a:rPr lang="en-US" sz="3600" dirty="0" smtClean="0">
                <a:solidFill>
                  <a:schemeClr val="tx1"/>
                </a:solidFill>
              </a:rPr>
              <a:t>abortion</a:t>
            </a:r>
          </a:p>
          <a:p>
            <a:r>
              <a:rPr lang="en-US" sz="3600" dirty="0" smtClean="0"/>
              <a:t>Maternal and child </a:t>
            </a:r>
            <a:r>
              <a:rPr lang="en-US" sz="3600" dirty="0" smtClean="0"/>
              <a:t>health</a:t>
            </a:r>
          </a:p>
          <a:p>
            <a:endParaRPr lang="en-US" sz="3600" dirty="0" smtClean="0"/>
          </a:p>
          <a:p>
            <a:endParaRPr lang="en-US" sz="3600" dirty="0"/>
          </a:p>
        </p:txBody>
      </p:sp>
    </p:spTree>
    <p:extLst>
      <p:ext uri="{BB962C8B-B14F-4D97-AF65-F5344CB8AC3E}">
        <p14:creationId xmlns:p14="http://schemas.microsoft.com/office/powerpoint/2010/main" val="4077405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738</TotalTime>
  <Words>618</Words>
  <Application>Microsoft Office PowerPoint</Application>
  <PresentationFormat>On-screen Show (4:3)</PresentationFormat>
  <Paragraphs>111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Sexuality and Sexual Reproductive Health</vt:lpstr>
      <vt:lpstr>What is “Sexuality”?</vt:lpstr>
      <vt:lpstr>How is “Sexuality” expressed and what influences it?</vt:lpstr>
      <vt:lpstr>In summary…</vt:lpstr>
      <vt:lpstr>Why is all these important?…</vt:lpstr>
      <vt:lpstr>What is Sexual Health?</vt:lpstr>
      <vt:lpstr>Sexual Transmitted Infections (STIs)</vt:lpstr>
      <vt:lpstr>What is Reproductive Health?</vt:lpstr>
      <vt:lpstr>What is Reproductive Health?</vt:lpstr>
      <vt:lpstr>Contraception</vt:lpstr>
      <vt:lpstr>Menstrual cycle</vt:lpstr>
      <vt:lpstr>Hormonal Contraceptives</vt:lpstr>
      <vt:lpstr>Healthy relationships</vt:lpstr>
      <vt:lpstr>Violence</vt:lpstr>
      <vt:lpstr>Cycle of violence</vt:lpstr>
      <vt:lpstr>SRH Care Services</vt:lpstr>
      <vt:lpstr>Lastly… you have SR Rights!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Sexuality and Reproductive Health</dc:title>
  <dc:creator>Laura Villa</dc:creator>
  <cp:lastModifiedBy>Laura</cp:lastModifiedBy>
  <cp:revision>25</cp:revision>
  <dcterms:created xsi:type="dcterms:W3CDTF">2012-04-01T03:00:52Z</dcterms:created>
  <dcterms:modified xsi:type="dcterms:W3CDTF">2012-04-01T17:50:40Z</dcterms:modified>
</cp:coreProperties>
</file>