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sldIdLst>
    <p:sldId id="301" r:id="rId2"/>
    <p:sldId id="258" r:id="rId3"/>
    <p:sldId id="302" r:id="rId4"/>
    <p:sldId id="303" r:id="rId5"/>
    <p:sldId id="304" r:id="rId6"/>
    <p:sldId id="305" r:id="rId7"/>
    <p:sldId id="306" r:id="rId8"/>
    <p:sldId id="299" r:id="rId9"/>
    <p:sldId id="300" r:id="rId10"/>
    <p:sldId id="284" r:id="rId11"/>
    <p:sldId id="288" r:id="rId12"/>
    <p:sldId id="289" r:id="rId13"/>
    <p:sldId id="261" r:id="rId14"/>
    <p:sldId id="291" r:id="rId15"/>
    <p:sldId id="292" r:id="rId16"/>
    <p:sldId id="293" r:id="rId17"/>
    <p:sldId id="294" r:id="rId18"/>
    <p:sldId id="307" r:id="rId19"/>
    <p:sldId id="295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05" charset="0"/>
        <a:ea typeface="ＭＳ Ｐゴシック" pitchFamily="10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05" charset="0"/>
        <a:ea typeface="ＭＳ Ｐゴシック" pitchFamily="10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05" charset="0"/>
        <a:ea typeface="ＭＳ Ｐゴシック" pitchFamily="10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05" charset="0"/>
        <a:ea typeface="ＭＳ Ｐゴシック" pitchFamily="10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05" charset="0"/>
        <a:ea typeface="ＭＳ Ｐゴシック" pitchFamily="105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05" charset="0"/>
        <a:ea typeface="ＭＳ Ｐゴシック" pitchFamily="105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05" charset="0"/>
        <a:ea typeface="ＭＳ Ｐゴシック" pitchFamily="105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05" charset="0"/>
        <a:ea typeface="ＭＳ Ｐゴシック" pitchFamily="105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05" charset="0"/>
        <a:ea typeface="ＭＳ Ｐゴシック" pitchFamily="10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1C26"/>
    <a:srgbClr val="EEB500"/>
    <a:srgbClr val="CA6322"/>
    <a:srgbClr val="39141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582D1D-DD3D-48E7-BA39-A69171A5051B}" type="datetime1">
              <a:rPr lang="en-US"/>
              <a:pPr/>
              <a:t>11/19/2011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99EA5E-110F-41B8-BE49-CCB966237A9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05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0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E1B38F9-D779-46D9-8F2B-D89B39D98DE3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87000"/>
              </a:lnSpc>
              <a:spcBef>
                <a:spcPct val="0"/>
              </a:spcBef>
            </a:pPr>
            <a:r>
              <a:rPr lang="en-US" sz="1400" smtClean="0">
                <a:solidFill>
                  <a:schemeClr val="bg1"/>
                </a:solidFill>
                <a:latin typeface="Arial" charset="0"/>
                <a:ea typeface="Lucida Sans Unicode" pitchFamily="84" charset="0"/>
                <a:cs typeface="Lucida Sans Unicode" pitchFamily="84" charset="0"/>
              </a:rPr>
              <a:t>Cintia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D7A747-6DF4-466A-B607-8B4DC3F7C42F}" type="slidenum">
              <a:rPr lang="en-GB" smtClean="0">
                <a:latin typeface="Times" pitchFamily="84" charset="0"/>
              </a:rPr>
              <a:pPr/>
              <a:t>3</a:t>
            </a:fld>
            <a:endParaRPr lang="en-GB" smtClean="0">
              <a:latin typeface="Times" pitchFamily="8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87000"/>
              </a:lnSpc>
              <a:spcBef>
                <a:spcPct val="0"/>
              </a:spcBef>
            </a:pPr>
            <a:r>
              <a:rPr lang="en-US" sz="1400" smtClean="0">
                <a:solidFill>
                  <a:schemeClr val="bg1"/>
                </a:solidFill>
                <a:latin typeface="Arial" charset="0"/>
                <a:ea typeface="Lucida Sans Unicode" pitchFamily="84" charset="0"/>
                <a:cs typeface="Lucida Sans Unicode" pitchFamily="84" charset="0"/>
              </a:rPr>
              <a:t>Cintia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548A360-199C-42FD-BC94-ADAE869D1A4C}" type="slidenum">
              <a:rPr lang="en-GB" smtClean="0">
                <a:latin typeface="Times" pitchFamily="84" charset="0"/>
              </a:rPr>
              <a:pPr/>
              <a:t>4</a:t>
            </a:fld>
            <a:endParaRPr lang="en-GB" smtClean="0">
              <a:latin typeface="Times" pitchFamily="8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87000"/>
              </a:lnSpc>
              <a:spcBef>
                <a:spcPct val="0"/>
              </a:spcBef>
            </a:pPr>
            <a:r>
              <a:rPr lang="en-US" sz="1400" smtClean="0">
                <a:solidFill>
                  <a:schemeClr val="bg1"/>
                </a:solidFill>
                <a:latin typeface="Arial" charset="0"/>
                <a:ea typeface="Lucida Sans Unicode" pitchFamily="84" charset="0"/>
                <a:cs typeface="Lucida Sans Unicode" pitchFamily="84" charset="0"/>
              </a:rPr>
              <a:t>Cintia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B77A61-DCE0-4DA6-9316-9CB2B960F44F}" type="slidenum">
              <a:rPr lang="en-GB" smtClean="0">
                <a:latin typeface="Times" pitchFamily="84" charset="0"/>
              </a:rPr>
              <a:pPr/>
              <a:t>5</a:t>
            </a:fld>
            <a:endParaRPr lang="en-GB" smtClean="0">
              <a:latin typeface="Times" pitchFamily="8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87000"/>
              </a:lnSpc>
              <a:spcBef>
                <a:spcPct val="0"/>
              </a:spcBef>
            </a:pPr>
            <a:r>
              <a:rPr lang="en-US" sz="1400" smtClean="0">
                <a:solidFill>
                  <a:schemeClr val="bg1"/>
                </a:solidFill>
                <a:latin typeface="Arial" charset="0"/>
                <a:ea typeface="Lucida Sans Unicode" pitchFamily="84" charset="0"/>
                <a:cs typeface="Lucida Sans Unicode" pitchFamily="84" charset="0"/>
              </a:rPr>
              <a:t>Cintia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10ECD47-F0F2-4DF0-923D-8BEF14BAA017}" type="slidenum">
              <a:rPr lang="en-GB" smtClean="0">
                <a:latin typeface="Times" pitchFamily="84" charset="0"/>
              </a:rPr>
              <a:pPr/>
              <a:t>6</a:t>
            </a:fld>
            <a:endParaRPr lang="en-GB" smtClean="0">
              <a:latin typeface="Times" pitchFamily="8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E1B38F9-D779-46D9-8F2B-D89B39D98DE3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C58C43-FF2F-44C1-B625-4D2818A244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2A0911-F520-40C8-BD28-B43A24EDCF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6D0B23-1E47-49BD-95A4-56BE027A43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CFBB1D-69F0-4744-B8FA-F91A6E8AF3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1AB85D-AC67-40AB-ADD0-DF8D734BB6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18BC8-D5E7-42FC-9FF4-BDED869135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A6E254-69F5-4B3B-B2F7-5AFE52CB15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9825C-4D49-479A-A004-58CC982365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F2257-EE5F-4A1B-8911-30324B07B0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C8E230-44DF-4495-AD65-79D8C345B8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57697D-D464-422D-B953-6F926372FA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D99739-6BE3-46AB-B75B-1BEBFC7908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82E743-DEB0-4593-82CA-653DDBF28D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510389-1806-416D-8EDB-0761DE7BF9E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8" descr="Adelantesun2005 (small).jpg                                    0004EC36Macintosh HD                   C3A59EA5: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239000" y="5499100"/>
            <a:ext cx="190500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A6322"/>
          </a:solidFill>
          <a:latin typeface="+mj-lt"/>
          <a:ea typeface="ＭＳ Ｐゴシック" pitchFamily="105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A6322"/>
          </a:solidFill>
          <a:latin typeface="Gill Sans" charset="0"/>
          <a:ea typeface="ＭＳ Ｐゴシック" pitchFamily="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A6322"/>
          </a:solidFill>
          <a:latin typeface="Gill Sans" charset="0"/>
          <a:ea typeface="ＭＳ Ｐゴシック" pitchFamily="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A6322"/>
          </a:solidFill>
          <a:latin typeface="Gill Sans" charset="0"/>
          <a:ea typeface="ＭＳ Ｐゴシック" pitchFamily="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A6322"/>
          </a:solidFill>
          <a:latin typeface="Gill Sans" charset="0"/>
          <a:ea typeface="ＭＳ Ｐゴシック" pitchFamily="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A6322"/>
          </a:solidFill>
          <a:latin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A6322"/>
          </a:solidFill>
          <a:latin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A6322"/>
          </a:solidFill>
          <a:latin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A6322"/>
          </a:solidFill>
          <a:latin typeface="Gill San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981C26"/>
          </a:solidFill>
          <a:latin typeface="+mn-lt"/>
          <a:ea typeface="ＭＳ Ｐゴシック" pitchFamily="105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CA6322"/>
          </a:solidFill>
          <a:latin typeface="+mn-lt"/>
          <a:ea typeface="ＭＳ Ｐゴシック" pitchFamily="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981C26"/>
          </a:solidFill>
          <a:latin typeface="+mn-lt"/>
          <a:ea typeface="ＭＳ Ｐゴシック" pitchFamily="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A6322"/>
          </a:solidFill>
          <a:latin typeface="+mn-lt"/>
          <a:ea typeface="ＭＳ Ｐゴシック" pitchFamily="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981C26"/>
          </a:solidFill>
          <a:latin typeface="+mn-lt"/>
          <a:ea typeface="ＭＳ Ｐゴシック" pitchFamily="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981C2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981C2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981C2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981C2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ldef.org/pdf/Scholarships.pdf" TargetMode="External"/><Relationship Id="rId2" Type="http://schemas.openxmlformats.org/officeDocument/2006/relationships/hyperlink" Target="http://www.fastweb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hencshp.org/" TargetMode="External"/><Relationship Id="rId4" Type="http://schemas.openxmlformats.org/officeDocument/2006/relationships/hyperlink" Target="http://www.latinocollegedollars.org/Scholarship_Directory.pdf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076" name="Picture 4" descr="Adelantesun2005.jpg                                            0004EC36Macintosh HD                   C3A59EA5:"/>
          <p:cNvPicPr>
            <a:picLocks noChangeAspect="1" noChangeArrowheads="1"/>
          </p:cNvPicPr>
          <p:nvPr/>
        </p:nvPicPr>
        <p:blipFill>
          <a:blip r:embed="rId3" cstate="print">
            <a:lum bright="22000" contrast="-70000"/>
          </a:blip>
          <a:srcRect/>
          <a:stretch>
            <a:fillRect/>
          </a:stretch>
        </p:blipFill>
        <p:spPr bwMode="auto">
          <a:xfrm>
            <a:off x="-228600" y="0"/>
            <a:ext cx="9372600" cy="685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0" y="0"/>
            <a:ext cx="88392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5000"/>
              </a:spcBef>
            </a:pPr>
            <a:r>
              <a:rPr lang="es-ES_tradnl" sz="6600" i="1">
                <a:latin typeface="Abadi MT Condensed Extra Bold" pitchFamily="84" charset="0"/>
              </a:rPr>
              <a:t>¡La Educaci</a:t>
            </a:r>
            <a:r>
              <a:rPr lang="es-ES_tradnl" altLang="ja-JP" sz="6600" i="1">
                <a:latin typeface="Arial"/>
                <a:ea typeface="ＭＳ Ｐゴシック" pitchFamily="84" charset="-128"/>
              </a:rPr>
              <a:t>ó</a:t>
            </a:r>
            <a:r>
              <a:rPr lang="es-ES_tradnl" altLang="ja-JP" sz="6600" i="1">
                <a:latin typeface="Abadi MT Condensed Extra Bold" pitchFamily="84" charset="0"/>
                <a:ea typeface="ＭＳ Ｐゴシック" pitchFamily="84" charset="-128"/>
              </a:rPr>
              <a:t>n de Mis Hijos Comienza en Casa!</a:t>
            </a:r>
            <a:endParaRPr lang="es-ES_tradnl" sz="6600" i="1">
              <a:latin typeface="Abadi MT Condensed Extra Bold" pitchFamily="84" charset="0"/>
            </a:endParaRPr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1752600" y="4800600"/>
            <a:ext cx="4953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 i="1" dirty="0">
                <a:latin typeface="Abadi MT Condensed Extra Bold" pitchFamily="84" charset="0"/>
              </a:rPr>
              <a:t>¡</a:t>
            </a:r>
            <a:r>
              <a:rPr lang="en-US" sz="6600" i="1" dirty="0" err="1" smtClean="0">
                <a:latin typeface="Abadi MT Condensed Extra Bold" pitchFamily="84" charset="0"/>
              </a:rPr>
              <a:t>Sí</a:t>
            </a:r>
            <a:r>
              <a:rPr lang="en-US" sz="6600" i="1" dirty="0" smtClean="0">
                <a:latin typeface="Abadi MT Condensed Extra Bold" pitchFamily="84" charset="0"/>
              </a:rPr>
              <a:t> </a:t>
            </a:r>
            <a:r>
              <a:rPr lang="en-US" sz="6600" i="1" dirty="0">
                <a:latin typeface="Abadi MT Condensed Extra Bold" pitchFamily="84" charset="0"/>
              </a:rPr>
              <a:t>Se </a:t>
            </a:r>
            <a:r>
              <a:rPr lang="en-US" sz="6600" i="1" dirty="0" err="1">
                <a:latin typeface="Abadi MT Condensed Extra Bold" pitchFamily="84" charset="0"/>
              </a:rPr>
              <a:t>Puede</a:t>
            </a:r>
            <a:r>
              <a:rPr lang="en-US" sz="6600" i="1" dirty="0">
                <a:latin typeface="Abadi MT Condensed Extra Bold" pitchFamily="84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s-ES" sz="3000" b="1" dirty="0">
                <a:solidFill>
                  <a:srgbClr val="C00000"/>
                </a:solidFill>
                <a:latin typeface="+mj-lt"/>
              </a:rPr>
              <a:t>¿Qu</a:t>
            </a:r>
            <a:r>
              <a:rPr lang="es-ES" sz="3000" b="1" dirty="0">
                <a:solidFill>
                  <a:srgbClr val="C00000"/>
                </a:solidFill>
                <a:latin typeface="+mj-lt"/>
                <a:cs typeface="Times New Roman" pitchFamily="105" charset="0"/>
              </a:rPr>
              <a:t>é tan importante es ir a la universidad?</a:t>
            </a:r>
            <a:endParaRPr lang="en-US" sz="3000" b="1" dirty="0">
              <a:solidFill>
                <a:srgbClr val="C00000"/>
              </a:solidFill>
              <a:latin typeface="+mj-lt"/>
              <a:cs typeface="Times New Roman" pitchFamily="105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/>
            <a:r>
              <a:rPr lang="es-ES" sz="3200" b="1" dirty="0">
                <a:latin typeface="Franklin Gothic Book" pitchFamily="105" charset="0"/>
                <a:cs typeface="Times New Roman" pitchFamily="105" charset="0"/>
              </a:rPr>
              <a:t>¡Es MUY importante!</a:t>
            </a:r>
          </a:p>
          <a:p>
            <a:pPr marL="342900" indent="-342900" algn="ctr" eaLnBrk="1" hangingPunct="1"/>
            <a:endParaRPr lang="es-ES" sz="1600" b="1" dirty="0">
              <a:latin typeface="Franklin Gothic Book" pitchFamily="105" charset="0"/>
              <a:cs typeface="Times New Roman" pitchFamily="105" charset="0"/>
            </a:endParaRPr>
          </a:p>
          <a:p>
            <a:pPr marL="342900" indent="-342900" eaLnBrk="1" hangingPunct="1">
              <a:buFont typeface="Arial" charset="0"/>
              <a:buChar char="•"/>
            </a:pPr>
            <a:r>
              <a:rPr lang="es-ES" sz="3200" b="1" dirty="0">
                <a:latin typeface="Franklin Gothic Book" pitchFamily="105" charset="0"/>
                <a:cs typeface="Times New Roman" pitchFamily="105" charset="0"/>
              </a:rPr>
              <a:t>Para obtener más conocimientos</a:t>
            </a:r>
          </a:p>
          <a:p>
            <a:pPr marL="342900" indent="-342900" eaLnBrk="1" hangingPunct="1">
              <a:buFont typeface="Arial" charset="0"/>
              <a:buChar char="•"/>
            </a:pPr>
            <a:endParaRPr lang="es-ES" sz="1600" b="1" dirty="0">
              <a:latin typeface="Franklin Gothic Book" pitchFamily="105" charset="0"/>
              <a:cs typeface="Times New Roman" pitchFamily="105" charset="0"/>
            </a:endParaRPr>
          </a:p>
          <a:p>
            <a:pPr marL="342900" indent="-342900" eaLnBrk="1" hangingPunct="1">
              <a:buFont typeface="Arial" charset="0"/>
              <a:buChar char="•"/>
            </a:pPr>
            <a:r>
              <a:rPr lang="es-ES" sz="3200" b="1" dirty="0">
                <a:latin typeface="Franklin Gothic Book" pitchFamily="105" charset="0"/>
                <a:cs typeface="Times New Roman" pitchFamily="105" charset="0"/>
              </a:rPr>
              <a:t>Para tener </a:t>
            </a:r>
            <a:r>
              <a:rPr lang="es-ES" sz="3200" b="1" dirty="0" smtClean="0">
                <a:latin typeface="Franklin Gothic Book" pitchFamily="105" charset="0"/>
                <a:cs typeface="Times New Roman" pitchFamily="105" charset="0"/>
              </a:rPr>
              <a:t>una transición </a:t>
            </a:r>
            <a:r>
              <a:rPr lang="es-ES" sz="3200" b="1" dirty="0">
                <a:latin typeface="Franklin Gothic Book" pitchFamily="105" charset="0"/>
                <a:cs typeface="Times New Roman" pitchFamily="105" charset="0"/>
              </a:rPr>
              <a:t>de la escuela secundaria al </a:t>
            </a:r>
            <a:r>
              <a:rPr lang="es-ES" sz="3200" b="1" dirty="0" smtClean="0">
                <a:latin typeface="Franklin Gothic Book" pitchFamily="105" charset="0"/>
                <a:cs typeface="Times New Roman" pitchFamily="105" charset="0"/>
              </a:rPr>
              <a:t>“</a:t>
            </a:r>
            <a:r>
              <a:rPr lang="es-ES" sz="3200" b="1" dirty="0">
                <a:latin typeface="Franklin Gothic Book" pitchFamily="105" charset="0"/>
                <a:cs typeface="Times New Roman" pitchFamily="105" charset="0"/>
              </a:rPr>
              <a:t>mundo real”</a:t>
            </a:r>
            <a:r>
              <a:rPr lang="es-ES" sz="1600" b="1" dirty="0">
                <a:latin typeface="Franklin Gothic Book" pitchFamily="105" charset="0"/>
                <a:cs typeface="Times New Roman" pitchFamily="105" charset="0"/>
              </a:rPr>
              <a:t> </a:t>
            </a:r>
            <a:endParaRPr lang="es-ES" sz="1600" b="1" dirty="0" smtClean="0">
              <a:latin typeface="Franklin Gothic Book" pitchFamily="105" charset="0"/>
              <a:cs typeface="Times New Roman" pitchFamily="105" charset="0"/>
            </a:endParaRPr>
          </a:p>
          <a:p>
            <a:pPr marL="342900" indent="-342900" eaLnBrk="1" hangingPunct="1"/>
            <a:endParaRPr lang="es-ES" sz="1600" b="1" dirty="0">
              <a:latin typeface="Franklin Gothic Book" pitchFamily="105" charset="0"/>
              <a:cs typeface="Times New Roman" pitchFamily="105" charset="0"/>
            </a:endParaRPr>
          </a:p>
          <a:p>
            <a:pPr marL="342900" indent="-342900" eaLnBrk="1" hangingPunct="1">
              <a:buFont typeface="Arial" charset="0"/>
              <a:buChar char="•"/>
            </a:pPr>
            <a:r>
              <a:rPr lang="es-ES" sz="3200" b="1" dirty="0">
                <a:latin typeface="Franklin Gothic Book" pitchFamily="105" charset="0"/>
                <a:cs typeface="Times New Roman" pitchFamily="105" charset="0"/>
              </a:rPr>
              <a:t>Para tener mejores oportunidades en el futuro</a:t>
            </a:r>
          </a:p>
          <a:p>
            <a:pPr marL="342900" indent="-342900" eaLnBrk="1" hangingPunct="1">
              <a:buFont typeface="Arial" charset="0"/>
              <a:buChar char="•"/>
            </a:pPr>
            <a:endParaRPr lang="en-US" sz="3200" dirty="0">
              <a:cs typeface="Times New Roman" pitchFamily="10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6" name="Rectangle 2"/>
          <p:cNvSpPr>
            <a:spLocks noChangeArrowheads="1"/>
          </p:cNvSpPr>
          <p:nvPr/>
        </p:nvSpPr>
        <p:spPr bwMode="auto">
          <a:xfrm>
            <a:off x="152400" y="228600"/>
            <a:ext cx="88392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s-ES" sz="3200" b="1" dirty="0">
                <a:solidFill>
                  <a:srgbClr val="981C26"/>
                </a:solidFill>
                <a:latin typeface="Berlin Sans FB" pitchFamily="34" charset="0"/>
              </a:rPr>
              <a:t>Y si </a:t>
            </a:r>
            <a:r>
              <a:rPr lang="es-ES" sz="3200" b="1" dirty="0" smtClean="0">
                <a:solidFill>
                  <a:srgbClr val="981C26"/>
                </a:solidFill>
                <a:latin typeface="Berlin Sans FB" pitchFamily="34" charset="0"/>
              </a:rPr>
              <a:t>mi hijo es </a:t>
            </a:r>
            <a:r>
              <a:rPr lang="es-ES" sz="3200" b="1" dirty="0">
                <a:solidFill>
                  <a:srgbClr val="981C26"/>
                </a:solidFill>
                <a:latin typeface="Berlin Sans FB" pitchFamily="34" charset="0"/>
              </a:rPr>
              <a:t>indocumentado, </a:t>
            </a:r>
            <a:br>
              <a:rPr lang="es-ES" sz="3200" b="1" dirty="0">
                <a:solidFill>
                  <a:srgbClr val="981C26"/>
                </a:solidFill>
                <a:latin typeface="Berlin Sans FB" pitchFamily="34" charset="0"/>
              </a:rPr>
            </a:br>
            <a:r>
              <a:rPr lang="es-ES" sz="3200" b="1" dirty="0">
                <a:solidFill>
                  <a:srgbClr val="981C26"/>
                </a:solidFill>
                <a:latin typeface="Berlin Sans FB" pitchFamily="34" charset="0"/>
              </a:rPr>
              <a:t>¿</a:t>
            </a:r>
            <a:r>
              <a:rPr lang="es-ES" sz="3200" b="1" dirty="0" smtClean="0">
                <a:solidFill>
                  <a:srgbClr val="981C26"/>
                </a:solidFill>
                <a:latin typeface="Berlin Sans FB" pitchFamily="34" charset="0"/>
              </a:rPr>
              <a:t>puede </a:t>
            </a:r>
            <a:r>
              <a:rPr lang="es-ES" sz="3200" b="1" dirty="0">
                <a:solidFill>
                  <a:srgbClr val="981C26"/>
                </a:solidFill>
                <a:latin typeface="Berlin Sans FB" pitchFamily="34" charset="0"/>
              </a:rPr>
              <a:t>ir a la universidad?</a:t>
            </a:r>
            <a:endParaRPr lang="en-US" sz="3200" b="1" dirty="0">
              <a:solidFill>
                <a:srgbClr val="981C26"/>
              </a:solidFill>
              <a:latin typeface="Berlin Sans FB" pitchFamily="34" charset="0"/>
            </a:endParaRPr>
          </a:p>
        </p:txBody>
      </p:sp>
      <p:sp>
        <p:nvSpPr>
          <p:cNvPr id="56327" name="Rectangle 3"/>
          <p:cNvSpPr>
            <a:spLocks noChangeArrowheads="1"/>
          </p:cNvSpPr>
          <p:nvPr/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/>
            <a:endParaRPr lang="es-ES" sz="1200" dirty="0">
              <a:latin typeface="Cooper Black" pitchFamily="105" charset="0"/>
              <a:cs typeface="Arial" charset="0"/>
            </a:endParaRPr>
          </a:p>
          <a:p>
            <a:pPr marL="342900" indent="-342900" algn="ctr" eaLnBrk="1" hangingPunct="1"/>
            <a:r>
              <a:rPr lang="es-ES" dirty="0">
                <a:latin typeface="Cooper Black" pitchFamily="105" charset="0"/>
                <a:cs typeface="Arial" charset="0"/>
              </a:rPr>
              <a:t>¡S</a:t>
            </a:r>
            <a:r>
              <a:rPr lang="es-ES" dirty="0">
                <a:latin typeface="Cooper Black" pitchFamily="105" charset="0"/>
                <a:cs typeface="Times New Roman" pitchFamily="105" charset="0"/>
              </a:rPr>
              <a:t>í, </a:t>
            </a:r>
            <a:r>
              <a:rPr lang="es-ES" dirty="0" smtClean="0">
                <a:latin typeface="Cooper Black" pitchFamily="105" charset="0"/>
                <a:cs typeface="Times New Roman" pitchFamily="105" charset="0"/>
              </a:rPr>
              <a:t>puede </a:t>
            </a:r>
            <a:r>
              <a:rPr lang="es-ES" dirty="0">
                <a:latin typeface="Cooper Black" pitchFamily="105" charset="0"/>
                <a:cs typeface="Times New Roman" pitchFamily="105" charset="0"/>
              </a:rPr>
              <a:t>ir!</a:t>
            </a:r>
          </a:p>
          <a:p>
            <a:pPr marL="342900" indent="-342900" algn="ctr" eaLnBrk="1" hangingPunct="1"/>
            <a:endParaRPr lang="es-ES" sz="1200" dirty="0">
              <a:latin typeface="Cooper Black" pitchFamily="105" charset="0"/>
              <a:cs typeface="Times New Roman" pitchFamily="105" charset="0"/>
            </a:endParaRPr>
          </a:p>
          <a:p>
            <a:pPr marL="342900" indent="-342900" eaLnBrk="1" hangingPunct="1"/>
            <a:r>
              <a:rPr lang="es-ES" sz="2000" b="1" dirty="0">
                <a:solidFill>
                  <a:srgbClr val="981C26"/>
                </a:solidFill>
                <a:latin typeface="Franklin Gothic Book" pitchFamily="105" charset="0"/>
                <a:cs typeface="Times New Roman" pitchFamily="105" charset="0"/>
              </a:rPr>
              <a:t>Algunas universidades privadas </a:t>
            </a:r>
            <a:r>
              <a:rPr lang="es-ES" sz="2000" b="1" dirty="0">
                <a:latin typeface="Franklin Gothic Book" pitchFamily="105" charset="0"/>
                <a:cs typeface="Times New Roman" pitchFamily="105" charset="0"/>
              </a:rPr>
              <a:t>si aceptan estudiantes indocumentados, pero hay que averiguarlo con cada institución de interés.</a:t>
            </a:r>
          </a:p>
          <a:p>
            <a:pPr marL="342900" indent="-342900" eaLnBrk="1" hangingPunct="1"/>
            <a:endParaRPr lang="es-ES" sz="2000" b="1" dirty="0">
              <a:latin typeface="Franklin Gothic Book" pitchFamily="105" charset="0"/>
              <a:cs typeface="Times New Roman" pitchFamily="105" charset="0"/>
            </a:endParaRPr>
          </a:p>
          <a:p>
            <a:pPr marL="342900" indent="-342900" eaLnBrk="1" hangingPunct="1"/>
            <a:r>
              <a:rPr lang="es-ES" sz="2000" b="1" dirty="0">
                <a:solidFill>
                  <a:srgbClr val="981C26"/>
                </a:solidFill>
                <a:latin typeface="Franklin Gothic Book" pitchFamily="105" charset="0"/>
                <a:cs typeface="Times New Roman" pitchFamily="105" charset="0"/>
              </a:rPr>
              <a:t>Las universidades públicas en Carolina del Norte </a:t>
            </a:r>
            <a:r>
              <a:rPr lang="es-ES" sz="2000" b="1" dirty="0">
                <a:latin typeface="Franklin Gothic Book" pitchFamily="105" charset="0"/>
                <a:cs typeface="Times New Roman" pitchFamily="105" charset="0"/>
              </a:rPr>
              <a:t>aceptan estudiantes indocumentados, pero se tiene que pagar el costo de la matrícula para estudiantes no-residentes.</a:t>
            </a:r>
          </a:p>
          <a:p>
            <a:pPr marL="342900" indent="-342900" eaLnBrk="1" hangingPunct="1"/>
            <a:endParaRPr lang="es-ES" sz="2000" b="1" dirty="0">
              <a:latin typeface="Franklin Gothic Book" pitchFamily="105" charset="0"/>
              <a:cs typeface="Times New Roman" pitchFamily="105" charset="0"/>
            </a:endParaRPr>
          </a:p>
          <a:p>
            <a:pPr marL="342900" indent="-342900" eaLnBrk="1" hangingPunct="1"/>
            <a:r>
              <a:rPr lang="es-ES" sz="2000" b="1" dirty="0">
                <a:solidFill>
                  <a:srgbClr val="981C26"/>
                </a:solidFill>
                <a:latin typeface="Franklin Gothic Book" pitchFamily="105" charset="0"/>
                <a:cs typeface="Times New Roman" pitchFamily="105" charset="0"/>
              </a:rPr>
              <a:t>Colegios comunitarios en Carolina del Norte </a:t>
            </a:r>
            <a:r>
              <a:rPr lang="es-ES" sz="2000" b="1" dirty="0">
                <a:latin typeface="Franklin Gothic Book" pitchFamily="105" charset="0"/>
                <a:cs typeface="Times New Roman" pitchFamily="105" charset="0"/>
              </a:rPr>
              <a:t>también aceptan estudiantes indocumentados, pero se tiene que pagar el costo de matrícula para estudiantes no-residentes. </a:t>
            </a:r>
            <a:endParaRPr lang="es-ES" sz="2000" b="1" dirty="0">
              <a:solidFill>
                <a:srgbClr val="FF0000"/>
              </a:solidFill>
              <a:latin typeface="Franklin Gothic Book" pitchFamily="105" charset="0"/>
              <a:cs typeface="Times New Roman" pitchFamily="105" charset="0"/>
            </a:endParaRPr>
          </a:p>
          <a:p>
            <a:pPr marL="342900" indent="-342900" eaLnBrk="1" hangingPunct="1"/>
            <a:endParaRPr lang="es-ES" sz="2000" dirty="0">
              <a:latin typeface="Franklin Gothic Book" pitchFamily="105" charset="0"/>
              <a:cs typeface="Times New Roman" pitchFamily="105" charset="0"/>
            </a:endParaRPr>
          </a:p>
          <a:p>
            <a:pPr marL="342900" indent="-342900" eaLnBrk="1" hangingPunct="1"/>
            <a:endParaRPr lang="es-ES" sz="2000" b="1" dirty="0">
              <a:latin typeface="Franklin Gothic Book" pitchFamily="105" charset="0"/>
              <a:cs typeface="Times New Roman" pitchFamily="105" charset="0"/>
            </a:endParaRPr>
          </a:p>
          <a:p>
            <a:pPr marL="342900" indent="-342900" eaLnBrk="1" hangingPunct="1"/>
            <a:endParaRPr lang="es-ES" sz="2800" dirty="0">
              <a:cs typeface="Times New Roman" pitchFamily="105" charset="0"/>
            </a:endParaRPr>
          </a:p>
          <a:p>
            <a:pPr marL="342900" indent="-342900" eaLnBrk="1" hangingPunct="1"/>
            <a:endParaRPr lang="en-US" sz="3200" dirty="0">
              <a:cs typeface="Times New Roman" pitchFamily="10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563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800" b="1" dirty="0" err="1">
                <a:solidFill>
                  <a:srgbClr val="981C26"/>
                </a:solidFill>
                <a:latin typeface="Berlin Sans FB" pitchFamily="34" charset="0"/>
              </a:rPr>
              <a:t>Recomendaciones</a:t>
            </a:r>
            <a:r>
              <a:rPr lang="en-US" sz="2800" b="1" dirty="0">
                <a:solidFill>
                  <a:srgbClr val="981C26"/>
                </a:solidFill>
                <a:latin typeface="Berlin Sans FB" pitchFamily="34" charset="0"/>
              </a:rPr>
              <a:t> </a:t>
            </a:r>
            <a:r>
              <a:rPr lang="en-US" sz="2800" b="1" dirty="0" err="1">
                <a:solidFill>
                  <a:srgbClr val="981C26"/>
                </a:solidFill>
                <a:latin typeface="Berlin Sans FB" pitchFamily="34" charset="0"/>
              </a:rPr>
              <a:t>para</a:t>
            </a:r>
            <a:r>
              <a:rPr lang="en-US" sz="2800" b="1" dirty="0">
                <a:solidFill>
                  <a:srgbClr val="981C26"/>
                </a:solidFill>
                <a:latin typeface="Berlin Sans FB" pitchFamily="34" charset="0"/>
              </a:rPr>
              <a:t> los </a:t>
            </a:r>
            <a:r>
              <a:rPr lang="en-US" sz="2800" b="1" dirty="0" err="1">
                <a:solidFill>
                  <a:srgbClr val="981C26"/>
                </a:solidFill>
                <a:latin typeface="Berlin Sans FB" pitchFamily="34" charset="0"/>
              </a:rPr>
              <a:t>estudiantes</a:t>
            </a:r>
            <a:r>
              <a:rPr lang="en-US" sz="2800" b="1" dirty="0">
                <a:solidFill>
                  <a:srgbClr val="981C26"/>
                </a:solidFill>
                <a:latin typeface="Berlin Sans FB" pitchFamily="34" charset="0"/>
              </a:rPr>
              <a:t> </a:t>
            </a:r>
            <a:r>
              <a:rPr lang="en-US" sz="2800" b="1" dirty="0" err="1">
                <a:solidFill>
                  <a:srgbClr val="981C26"/>
                </a:solidFill>
                <a:latin typeface="Berlin Sans FB" pitchFamily="34" charset="0"/>
              </a:rPr>
              <a:t>indocumentados</a:t>
            </a:r>
            <a:endParaRPr lang="en-US" sz="2800" b="1" dirty="0">
              <a:solidFill>
                <a:srgbClr val="981C26"/>
              </a:solidFill>
              <a:latin typeface="Berlin Sans FB" pitchFamily="34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57200" y="12954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buFont typeface="Arial" charset="0"/>
              <a:buChar char="•"/>
            </a:pPr>
            <a:r>
              <a:rPr lang="es-AR" sz="2800" b="1" dirty="0" smtClean="0">
                <a:latin typeface="Franklin Gothic Book" pitchFamily="105" charset="0"/>
              </a:rPr>
              <a:t>Universidades Privadas/Independientes</a:t>
            </a:r>
          </a:p>
          <a:p>
            <a:pPr marL="342900" indent="-342900" eaLnBrk="1" hangingPunct="1">
              <a:buFont typeface="Arial" charset="0"/>
              <a:buChar char="•"/>
            </a:pPr>
            <a:endParaRPr lang="es-AR" sz="2800" b="1" dirty="0" smtClean="0">
              <a:latin typeface="Franklin Gothic Book" pitchFamily="105" charset="0"/>
            </a:endParaRPr>
          </a:p>
          <a:p>
            <a:pPr marL="342900" indent="-342900" eaLnBrk="1" hangingPunct="1">
              <a:buFont typeface="Arial" charset="0"/>
              <a:buChar char="•"/>
            </a:pPr>
            <a:r>
              <a:rPr lang="es-AR" sz="2800" b="1" dirty="0" smtClean="0">
                <a:latin typeface="Franklin Gothic Book" pitchFamily="105" charset="0"/>
              </a:rPr>
              <a:t>Becas Privadas</a:t>
            </a:r>
          </a:p>
          <a:p>
            <a:pPr marL="342900" indent="-342900" eaLnBrk="1" hangingPunct="1">
              <a:buFont typeface="Arial" charset="0"/>
              <a:buChar char="•"/>
            </a:pPr>
            <a:endParaRPr lang="es-AR" sz="2800" b="1" dirty="0" smtClean="0">
              <a:latin typeface="Franklin Gothic Book" pitchFamily="105" charset="0"/>
            </a:endParaRPr>
          </a:p>
          <a:p>
            <a:pPr marL="342900" indent="-342900" eaLnBrk="1" hangingPunct="1">
              <a:buFont typeface="Arial" charset="0"/>
              <a:buChar char="•"/>
            </a:pPr>
            <a:r>
              <a:rPr lang="es-AR" sz="2800" b="1" dirty="0" smtClean="0">
                <a:latin typeface="Franklin Gothic Book" pitchFamily="105" charset="0"/>
              </a:rPr>
              <a:t>Programas con minorías que son poco representados (ciencias </a:t>
            </a:r>
            <a:r>
              <a:rPr lang="es-AR" sz="2800" b="1" dirty="0" smtClean="0">
                <a:latin typeface="Franklin Gothic Book" pitchFamily="105" charset="0"/>
              </a:rPr>
              <a:t>e </a:t>
            </a:r>
            <a:r>
              <a:rPr lang="es-AR" sz="2800" b="1" dirty="0" smtClean="0">
                <a:latin typeface="Franklin Gothic Book" pitchFamily="105" charset="0"/>
              </a:rPr>
              <a:t>ingeniería, periodismo, etc</a:t>
            </a:r>
            <a:r>
              <a:rPr lang="es-AR" sz="2800" b="1" dirty="0" smtClean="0">
                <a:latin typeface="Franklin Gothic Book" pitchFamily="105" charset="0"/>
              </a:rPr>
              <a:t>.)</a:t>
            </a:r>
            <a:endParaRPr lang="es-AR" sz="2800" b="1" dirty="0" smtClean="0">
              <a:latin typeface="Franklin Gothic Book" pitchFamily="105" charset="0"/>
            </a:endParaRPr>
          </a:p>
          <a:p>
            <a:pPr marL="342900" indent="-342900" eaLnBrk="1" hangingPunct="1">
              <a:buFont typeface="Arial" charset="0"/>
              <a:buChar char="•"/>
            </a:pPr>
            <a:r>
              <a:rPr lang="es-AR" sz="2800" b="1" dirty="0" smtClean="0">
                <a:latin typeface="Franklin Gothic Book" pitchFamily="105" charset="0"/>
              </a:rPr>
              <a:t>Buenas notas/calificaciones (durante la escuela secundaria y en la Universidad)</a:t>
            </a:r>
          </a:p>
          <a:p>
            <a:pPr marL="342900" indent="-342900" eaLnBrk="1" hangingPunct="1">
              <a:buFont typeface="Arial" charset="0"/>
              <a:buChar char="•"/>
            </a:pPr>
            <a:endParaRPr lang="es-AR" sz="2800" b="1" dirty="0" smtClean="0">
              <a:latin typeface="Franklin Gothic Book" pitchFamily="10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 err="1" smtClean="0">
                <a:solidFill>
                  <a:srgbClr val="981C26"/>
                </a:solidFill>
              </a:rPr>
              <a:t>Opciones</a:t>
            </a:r>
            <a:r>
              <a:rPr lang="en-US" sz="3600" dirty="0" smtClean="0">
                <a:solidFill>
                  <a:srgbClr val="981C26"/>
                </a:solidFill>
              </a:rPr>
              <a:t> </a:t>
            </a:r>
            <a:r>
              <a:rPr lang="en-US" sz="3600" dirty="0" err="1" smtClean="0">
                <a:solidFill>
                  <a:srgbClr val="981C26"/>
                </a:solidFill>
              </a:rPr>
              <a:t>para</a:t>
            </a:r>
            <a:r>
              <a:rPr lang="en-US" sz="3600" dirty="0" smtClean="0">
                <a:solidFill>
                  <a:srgbClr val="981C26"/>
                </a:solidFill>
              </a:rPr>
              <a:t> </a:t>
            </a:r>
            <a:r>
              <a:rPr lang="en-US" sz="3600" dirty="0" err="1" smtClean="0">
                <a:solidFill>
                  <a:srgbClr val="981C26"/>
                </a:solidFill>
              </a:rPr>
              <a:t>continuar</a:t>
            </a:r>
            <a:r>
              <a:rPr lang="en-US" sz="3600" dirty="0" smtClean="0">
                <a:solidFill>
                  <a:srgbClr val="981C26"/>
                </a:solidFill>
              </a:rPr>
              <a:t> </a:t>
            </a:r>
            <a:r>
              <a:rPr lang="en-US" sz="3600" dirty="0" err="1" smtClean="0">
                <a:solidFill>
                  <a:srgbClr val="981C26"/>
                </a:solidFill>
              </a:rPr>
              <a:t>tus</a:t>
            </a:r>
            <a:r>
              <a:rPr lang="en-US" sz="3600" dirty="0" smtClean="0">
                <a:solidFill>
                  <a:srgbClr val="981C26"/>
                </a:solidFill>
              </a:rPr>
              <a:t> </a:t>
            </a:r>
            <a:r>
              <a:rPr lang="en-US" sz="3600" dirty="0" err="1" smtClean="0">
                <a:solidFill>
                  <a:srgbClr val="981C26"/>
                </a:solidFill>
              </a:rPr>
              <a:t>estudios</a:t>
            </a:r>
            <a:endParaRPr lang="en-US" sz="3600" dirty="0" smtClean="0">
              <a:solidFill>
                <a:srgbClr val="981C26"/>
              </a:solidFill>
            </a:endParaRPr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990600"/>
            <a:ext cx="8458200" cy="4114800"/>
          </a:xfrm>
        </p:spPr>
        <p:txBody>
          <a:bodyPr/>
          <a:lstStyle/>
          <a:p>
            <a:pPr eaLnBrk="1" hangingPunct="1"/>
            <a:r>
              <a:rPr lang="en-US" sz="2400" dirty="0" err="1" smtClean="0">
                <a:solidFill>
                  <a:schemeClr val="tx1"/>
                </a:solidFill>
              </a:rPr>
              <a:t>Programas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por</a:t>
            </a:r>
            <a:r>
              <a:rPr lang="en-US" sz="2400" dirty="0" smtClean="0">
                <a:solidFill>
                  <a:schemeClr val="tx1"/>
                </a:solidFill>
              </a:rPr>
              <a:t> Internet </a:t>
            </a:r>
          </a:p>
          <a:p>
            <a:pPr eaLnBrk="1" hangingPunct="1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sz="2400" dirty="0" err="1" smtClean="0">
                <a:solidFill>
                  <a:schemeClr val="tx1"/>
                </a:solidFill>
              </a:rPr>
              <a:t>Programas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por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Intenet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ofrecidos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por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una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universidad</a:t>
            </a:r>
            <a:r>
              <a:rPr lang="en-US" sz="2400" dirty="0" smtClean="0">
                <a:solidFill>
                  <a:schemeClr val="tx1"/>
                </a:solidFill>
              </a:rPr>
              <a:t> en </a:t>
            </a:r>
            <a:r>
              <a:rPr lang="en-US" sz="2400" dirty="0" smtClean="0">
                <a:solidFill>
                  <a:schemeClr val="tx1"/>
                </a:solidFill>
              </a:rPr>
              <a:t>México</a:t>
            </a:r>
          </a:p>
          <a:p>
            <a:pPr eaLnBrk="1" hangingPunct="1"/>
            <a:endParaRPr lang="es-ES_tradnl" sz="24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s-ES_tradnl" sz="2400" dirty="0" err="1" smtClean="0">
                <a:solidFill>
                  <a:schemeClr val="tx1"/>
                </a:solidFill>
              </a:rPr>
              <a:t>Early</a:t>
            </a:r>
            <a:r>
              <a:rPr lang="es-ES_tradnl" sz="2400" dirty="0" smtClean="0">
                <a:solidFill>
                  <a:schemeClr val="tx1"/>
                </a:solidFill>
              </a:rPr>
              <a:t> </a:t>
            </a:r>
            <a:r>
              <a:rPr lang="es-ES_tradnl" sz="2400" dirty="0" err="1" smtClean="0">
                <a:solidFill>
                  <a:schemeClr val="tx1"/>
                </a:solidFill>
              </a:rPr>
              <a:t>College</a:t>
            </a:r>
            <a:r>
              <a:rPr lang="es-ES_tradnl" sz="2400" dirty="0" smtClean="0">
                <a:solidFill>
                  <a:schemeClr val="tx1"/>
                </a:solidFill>
              </a:rPr>
              <a:t> (Universidad Temprana) </a:t>
            </a:r>
            <a:endParaRPr lang="en-US" sz="2400" dirty="0" smtClean="0">
              <a:solidFill>
                <a:schemeClr val="tx1"/>
              </a:solidFill>
            </a:endParaRPr>
          </a:p>
          <a:p>
            <a:pPr eaLnBrk="1" hangingPunct="1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sz="2400" b="1" dirty="0" smtClean="0"/>
              <a:t>Learn and Earn </a:t>
            </a:r>
            <a:r>
              <a:rPr lang="en-US" sz="2400" b="1" dirty="0" smtClean="0"/>
              <a:t>Program (</a:t>
            </a:r>
            <a:r>
              <a:rPr lang="en-US" sz="2400" b="1" dirty="0" err="1" smtClean="0"/>
              <a:t>Aprende</a:t>
            </a:r>
            <a:r>
              <a:rPr lang="en-US" sz="2400" b="1" dirty="0" smtClean="0"/>
              <a:t> y </a:t>
            </a:r>
            <a:r>
              <a:rPr lang="en-US" sz="2400" b="1" dirty="0" err="1" smtClean="0"/>
              <a:t>Gana</a:t>
            </a:r>
            <a:r>
              <a:rPr lang="en-US" sz="2400" b="1" dirty="0" smtClean="0"/>
              <a:t>) </a:t>
            </a:r>
            <a:endParaRPr lang="en-US" sz="2400" b="1" dirty="0" smtClean="0"/>
          </a:p>
          <a:p>
            <a:pPr lvl="1" eaLnBrk="1" hangingPunct="1"/>
            <a:r>
              <a:rPr lang="es-ES" sz="2000" dirty="0" smtClean="0">
                <a:solidFill>
                  <a:schemeClr val="tx1"/>
                </a:solidFill>
              </a:rPr>
              <a:t>***Los estudiantes pueden obtener </a:t>
            </a:r>
            <a:r>
              <a:rPr lang="es-ES" sz="2000" dirty="0" err="1" smtClean="0">
                <a:solidFill>
                  <a:schemeClr val="tx1"/>
                </a:solidFill>
              </a:rPr>
              <a:t>credito</a:t>
            </a:r>
            <a:r>
              <a:rPr lang="es-ES" sz="2000" dirty="0" smtClean="0">
                <a:solidFill>
                  <a:schemeClr val="tx1"/>
                </a:solidFill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</a:rPr>
              <a:t>univesitario</a:t>
            </a:r>
            <a:r>
              <a:rPr lang="es-ES" sz="2000" dirty="0" smtClean="0">
                <a:solidFill>
                  <a:schemeClr val="tx1"/>
                </a:solidFill>
              </a:rPr>
              <a:t> GRATIS durante la preparatoria</a:t>
            </a:r>
            <a:r>
              <a:rPr lang="es-ES" sz="2000" dirty="0" smtClean="0">
                <a:solidFill>
                  <a:schemeClr val="tx1"/>
                </a:solidFill>
              </a:rPr>
              <a:t>***</a:t>
            </a:r>
          </a:p>
          <a:p>
            <a:pPr lvl="1" eaLnBrk="1" hangingPunct="1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3100" b="1" dirty="0">
                <a:solidFill>
                  <a:srgbClr val="981C26"/>
                </a:solidFill>
                <a:latin typeface="Berlin Sans FB" pitchFamily="34" charset="0"/>
              </a:rPr>
              <a:t>¿</a:t>
            </a:r>
            <a:r>
              <a:rPr lang="en-US" sz="3100" b="1" dirty="0" err="1">
                <a:solidFill>
                  <a:srgbClr val="981C26"/>
                </a:solidFill>
                <a:latin typeface="Berlin Sans FB" pitchFamily="34" charset="0"/>
              </a:rPr>
              <a:t>Pero</a:t>
            </a:r>
            <a:r>
              <a:rPr lang="en-US" sz="3100" b="1" dirty="0">
                <a:solidFill>
                  <a:srgbClr val="981C26"/>
                </a:solidFill>
                <a:latin typeface="Berlin Sans FB" pitchFamily="34" charset="0"/>
              </a:rPr>
              <a:t> </a:t>
            </a:r>
            <a:r>
              <a:rPr lang="en-US" sz="3100" b="1" dirty="0" err="1">
                <a:solidFill>
                  <a:srgbClr val="981C26"/>
                </a:solidFill>
                <a:latin typeface="Berlin Sans FB" pitchFamily="34" charset="0"/>
              </a:rPr>
              <a:t>cómo</a:t>
            </a:r>
            <a:r>
              <a:rPr lang="en-US" sz="3100" b="1" dirty="0">
                <a:solidFill>
                  <a:srgbClr val="981C26"/>
                </a:solidFill>
                <a:latin typeface="Berlin Sans FB" pitchFamily="34" charset="0"/>
              </a:rPr>
              <a:t> </a:t>
            </a:r>
            <a:r>
              <a:rPr lang="en-US" sz="3100" b="1" dirty="0" err="1">
                <a:solidFill>
                  <a:srgbClr val="981C26"/>
                </a:solidFill>
                <a:latin typeface="Berlin Sans FB" pitchFamily="34" charset="0"/>
              </a:rPr>
              <a:t>pagaría</a:t>
            </a:r>
            <a:r>
              <a:rPr lang="en-US" sz="3100" b="1" dirty="0">
                <a:solidFill>
                  <a:srgbClr val="981C26"/>
                </a:solidFill>
                <a:latin typeface="Berlin Sans FB" pitchFamily="34" charset="0"/>
              </a:rPr>
              <a:t> </a:t>
            </a:r>
            <a:r>
              <a:rPr lang="en-US" sz="3100" b="1" dirty="0" err="1" smtClean="0">
                <a:solidFill>
                  <a:srgbClr val="981C26"/>
                </a:solidFill>
                <a:latin typeface="Berlin Sans FB" pitchFamily="34" charset="0"/>
              </a:rPr>
              <a:t>Sus</a:t>
            </a:r>
            <a:r>
              <a:rPr lang="en-US" sz="3100" b="1" dirty="0" smtClean="0">
                <a:solidFill>
                  <a:srgbClr val="981C26"/>
                </a:solidFill>
                <a:latin typeface="Berlin Sans FB" pitchFamily="34" charset="0"/>
              </a:rPr>
              <a:t> </a:t>
            </a:r>
            <a:r>
              <a:rPr lang="en-US" sz="3100" b="1" dirty="0" err="1">
                <a:solidFill>
                  <a:srgbClr val="981C26"/>
                </a:solidFill>
                <a:latin typeface="Berlin Sans FB" pitchFamily="34" charset="0"/>
              </a:rPr>
              <a:t>estudios</a:t>
            </a:r>
            <a:r>
              <a:rPr lang="en-US" sz="3100" b="1" dirty="0">
                <a:solidFill>
                  <a:srgbClr val="981C26"/>
                </a:solidFill>
                <a:latin typeface="Berlin Sans FB" pitchFamily="34" charset="0"/>
              </a:rPr>
              <a:t>?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57200" y="990600"/>
            <a:ext cx="8458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z="2000" dirty="0">
                <a:latin typeface="Franklin Gothic Book" pitchFamily="105" charset="0"/>
              </a:rPr>
              <a:t>	</a:t>
            </a:r>
            <a:r>
              <a:rPr lang="en-US" sz="2000" dirty="0" err="1">
                <a:latin typeface="Franklin Gothic Book" pitchFamily="105" charset="0"/>
              </a:rPr>
              <a:t>Además</a:t>
            </a:r>
            <a:r>
              <a:rPr lang="en-US" sz="2000" dirty="0">
                <a:latin typeface="Franklin Gothic Book" pitchFamily="105" charset="0"/>
              </a:rPr>
              <a:t> de </a:t>
            </a:r>
            <a:r>
              <a:rPr lang="en-US" sz="2000" dirty="0" err="1">
                <a:latin typeface="Franklin Gothic Book" pitchFamily="105" charset="0"/>
              </a:rPr>
              <a:t>las</a:t>
            </a:r>
            <a:r>
              <a:rPr lang="en-US" sz="2000" dirty="0">
                <a:latin typeface="Franklin Gothic Book" pitchFamily="105" charset="0"/>
              </a:rPr>
              <a:t> </a:t>
            </a:r>
            <a:r>
              <a:rPr lang="en-US" sz="2000" dirty="0" err="1">
                <a:latin typeface="Franklin Gothic Book" pitchFamily="105" charset="0"/>
              </a:rPr>
              <a:t>enormes</a:t>
            </a:r>
            <a:r>
              <a:rPr lang="en-US" sz="2000" dirty="0">
                <a:latin typeface="Franklin Gothic Book" pitchFamily="105" charset="0"/>
              </a:rPr>
              <a:t> </a:t>
            </a:r>
            <a:r>
              <a:rPr lang="en-US" sz="2000" dirty="0" err="1">
                <a:latin typeface="Franklin Gothic Book" pitchFamily="105" charset="0"/>
              </a:rPr>
              <a:t>cantidades</a:t>
            </a:r>
            <a:r>
              <a:rPr lang="en-US" sz="2000" dirty="0">
                <a:latin typeface="Franklin Gothic Book" pitchFamily="105" charset="0"/>
              </a:rPr>
              <a:t> de </a:t>
            </a:r>
            <a:r>
              <a:rPr lang="en-US" sz="2000" dirty="0" err="1">
                <a:latin typeface="Franklin Gothic Book" pitchFamily="105" charset="0"/>
              </a:rPr>
              <a:t>ayuda</a:t>
            </a:r>
            <a:r>
              <a:rPr lang="en-US" sz="2000" dirty="0">
                <a:latin typeface="Franklin Gothic Book" pitchFamily="105" charset="0"/>
              </a:rPr>
              <a:t> </a:t>
            </a:r>
            <a:r>
              <a:rPr lang="en-US" sz="2000" dirty="0" err="1">
                <a:latin typeface="Franklin Gothic Book" pitchFamily="105" charset="0"/>
              </a:rPr>
              <a:t>financiera</a:t>
            </a:r>
            <a:r>
              <a:rPr lang="en-US" sz="2000" dirty="0">
                <a:latin typeface="Franklin Gothic Book" pitchFamily="105" charset="0"/>
              </a:rPr>
              <a:t> </a:t>
            </a:r>
            <a:r>
              <a:rPr lang="en-US" sz="2000" dirty="0" err="1">
                <a:latin typeface="Franklin Gothic Book" pitchFamily="105" charset="0"/>
              </a:rPr>
              <a:t>que</a:t>
            </a:r>
            <a:r>
              <a:rPr lang="en-US" sz="2000" dirty="0">
                <a:latin typeface="Franklin Gothic Book" pitchFamily="105" charset="0"/>
              </a:rPr>
              <a:t> </a:t>
            </a:r>
            <a:r>
              <a:rPr lang="en-US" sz="2000" dirty="0" err="1">
                <a:latin typeface="Franklin Gothic Book" pitchFamily="105" charset="0"/>
              </a:rPr>
              <a:t>las</a:t>
            </a:r>
            <a:r>
              <a:rPr lang="en-US" sz="2000" dirty="0">
                <a:latin typeface="Franklin Gothic Book" pitchFamily="105" charset="0"/>
              </a:rPr>
              <a:t> </a:t>
            </a:r>
            <a:r>
              <a:rPr lang="en-US" sz="2000" dirty="0" err="1">
                <a:latin typeface="Franklin Gothic Book" pitchFamily="105" charset="0"/>
              </a:rPr>
              <a:t>universidades</a:t>
            </a:r>
            <a:r>
              <a:rPr lang="en-US" sz="2000" dirty="0">
                <a:latin typeface="Franklin Gothic Book" pitchFamily="105" charset="0"/>
              </a:rPr>
              <a:t> </a:t>
            </a:r>
            <a:r>
              <a:rPr lang="en-US" sz="2000" dirty="0" err="1">
                <a:latin typeface="Franklin Gothic Book" pitchFamily="105" charset="0"/>
              </a:rPr>
              <a:t>privadas</a:t>
            </a:r>
            <a:r>
              <a:rPr lang="en-US" sz="2000" dirty="0">
                <a:latin typeface="Franklin Gothic Book" pitchFamily="105" charset="0"/>
              </a:rPr>
              <a:t> </a:t>
            </a:r>
            <a:r>
              <a:rPr lang="en-US" sz="2000" dirty="0" err="1">
                <a:latin typeface="Franklin Gothic Book" pitchFamily="105" charset="0"/>
              </a:rPr>
              <a:t>dan</a:t>
            </a:r>
            <a:r>
              <a:rPr lang="en-US" sz="2000" dirty="0">
                <a:latin typeface="Franklin Gothic Book" pitchFamily="105" charset="0"/>
              </a:rPr>
              <a:t> a los </a:t>
            </a:r>
            <a:r>
              <a:rPr lang="en-US" sz="2000" dirty="0" err="1">
                <a:latin typeface="Franklin Gothic Book" pitchFamily="105" charset="0"/>
              </a:rPr>
              <a:t>estudiantes</a:t>
            </a:r>
            <a:r>
              <a:rPr lang="en-US" sz="2000" dirty="0">
                <a:latin typeface="Franklin Gothic Book" pitchFamily="105" charset="0"/>
              </a:rPr>
              <a:t> con </a:t>
            </a:r>
            <a:r>
              <a:rPr lang="en-US" sz="2000" dirty="0" err="1">
                <a:latin typeface="Franklin Gothic Book" pitchFamily="105" charset="0"/>
              </a:rPr>
              <a:t>una</a:t>
            </a:r>
            <a:r>
              <a:rPr lang="en-US" sz="2000" dirty="0">
                <a:latin typeface="Franklin Gothic Book" pitchFamily="105" charset="0"/>
              </a:rPr>
              <a:t> </a:t>
            </a:r>
            <a:r>
              <a:rPr lang="en-US" sz="2000" dirty="0" err="1">
                <a:latin typeface="Franklin Gothic Book" pitchFamily="105" charset="0"/>
              </a:rPr>
              <a:t>gran</a:t>
            </a:r>
            <a:r>
              <a:rPr lang="en-US" sz="2000" dirty="0">
                <a:latin typeface="Franklin Gothic Book" pitchFamily="105" charset="0"/>
              </a:rPr>
              <a:t> </a:t>
            </a:r>
            <a:r>
              <a:rPr lang="en-US" sz="2000" dirty="0" err="1">
                <a:latin typeface="Franklin Gothic Book" pitchFamily="105" charset="0"/>
              </a:rPr>
              <a:t>necesidad</a:t>
            </a:r>
            <a:r>
              <a:rPr lang="en-US" sz="2000" dirty="0">
                <a:latin typeface="Franklin Gothic Book" pitchFamily="105" charset="0"/>
              </a:rPr>
              <a:t> </a:t>
            </a:r>
            <a:r>
              <a:rPr lang="en-US" sz="2000" dirty="0" err="1">
                <a:latin typeface="Franklin Gothic Book" pitchFamily="105" charset="0"/>
              </a:rPr>
              <a:t>financiera</a:t>
            </a:r>
            <a:r>
              <a:rPr lang="en-US" sz="2000" dirty="0">
                <a:latin typeface="Franklin Gothic Book" pitchFamily="105" charset="0"/>
              </a:rPr>
              <a:t>, hay </a:t>
            </a:r>
            <a:r>
              <a:rPr lang="es-ES" sz="2000" dirty="0">
                <a:latin typeface="Franklin Gothic Book" pitchFamily="105" charset="0"/>
              </a:rPr>
              <a:t>MUCHAS becas para estudiantes Latinos (incluso algunas que NO piden informaci</a:t>
            </a:r>
            <a:r>
              <a:rPr lang="es-ES" sz="2000" dirty="0">
                <a:latin typeface="Franklin Gothic Book" pitchFamily="105" charset="0"/>
                <a:cs typeface="Times New Roman" pitchFamily="105" charset="0"/>
              </a:rPr>
              <a:t>ón sobre su estatus migratorio).</a:t>
            </a:r>
          </a:p>
          <a:p>
            <a:pPr marL="2057400" lvl="4" indent="-228600" eaLnBrk="1" hangingPunct="1">
              <a:buFontTx/>
              <a:buChar char="»"/>
            </a:pPr>
            <a:r>
              <a:rPr lang="es-ES" sz="1800" b="1" dirty="0" err="1">
                <a:latin typeface="Franklin Gothic Book" pitchFamily="105" charset="0"/>
                <a:cs typeface="Times New Roman" pitchFamily="105" charset="0"/>
              </a:rPr>
              <a:t>Fast</a:t>
            </a:r>
            <a:r>
              <a:rPr lang="es-ES" sz="1800" b="1" dirty="0">
                <a:latin typeface="Franklin Gothic Book" pitchFamily="105" charset="0"/>
                <a:cs typeface="Times New Roman" pitchFamily="105" charset="0"/>
              </a:rPr>
              <a:t> Web – </a:t>
            </a:r>
            <a:r>
              <a:rPr lang="es-ES" sz="1800" dirty="0">
                <a:latin typeface="Franklin Gothic Book" pitchFamily="105" charset="0"/>
                <a:cs typeface="Times New Roman" pitchFamily="105" charset="0"/>
              </a:rPr>
              <a:t>buscador de becas</a:t>
            </a:r>
            <a:br>
              <a:rPr lang="es-ES" sz="1800" dirty="0">
                <a:latin typeface="Franklin Gothic Book" pitchFamily="105" charset="0"/>
                <a:cs typeface="Times New Roman" pitchFamily="105" charset="0"/>
              </a:rPr>
            </a:br>
            <a:r>
              <a:rPr lang="es-ES" sz="1800" dirty="0">
                <a:latin typeface="Franklin Gothic Book" pitchFamily="105" charset="0"/>
                <a:cs typeface="Times New Roman" pitchFamily="105" charset="0"/>
              </a:rPr>
              <a:t>	</a:t>
            </a:r>
            <a:r>
              <a:rPr lang="es-ES" sz="1800" b="1" dirty="0">
                <a:latin typeface="Franklin Gothic Book" pitchFamily="105" charset="0"/>
                <a:cs typeface="Times New Roman" pitchFamily="105" charset="0"/>
                <a:hlinkClick r:id="rId2"/>
              </a:rPr>
              <a:t>http://www.fastweb.com</a:t>
            </a:r>
            <a:r>
              <a:rPr lang="es-ES" sz="1800" b="1" dirty="0">
                <a:latin typeface="Franklin Gothic Book" pitchFamily="105" charset="0"/>
                <a:cs typeface="Times New Roman" pitchFamily="105" charset="0"/>
              </a:rPr>
              <a:t> </a:t>
            </a:r>
          </a:p>
          <a:p>
            <a:pPr marL="2057400" lvl="4" indent="-228600" eaLnBrk="1" hangingPunct="1">
              <a:buFontTx/>
              <a:buChar char="»"/>
            </a:pPr>
            <a:r>
              <a:rPr lang="es-ES" sz="1800" b="1" dirty="0" err="1">
                <a:latin typeface="Franklin Gothic Book" pitchFamily="105" charset="0"/>
                <a:cs typeface="Times New Roman" pitchFamily="105" charset="0"/>
              </a:rPr>
              <a:t>Mexican</a:t>
            </a:r>
            <a:r>
              <a:rPr lang="es-ES" sz="1800" b="1" dirty="0">
                <a:latin typeface="Franklin Gothic Book" pitchFamily="105" charset="0"/>
                <a:cs typeface="Times New Roman" pitchFamily="105" charset="0"/>
              </a:rPr>
              <a:t> American Legal </a:t>
            </a:r>
            <a:r>
              <a:rPr lang="es-ES" sz="1800" b="1" dirty="0" err="1">
                <a:latin typeface="Franklin Gothic Book" pitchFamily="105" charset="0"/>
                <a:cs typeface="Times New Roman" pitchFamily="105" charset="0"/>
              </a:rPr>
              <a:t>Defense</a:t>
            </a:r>
            <a:r>
              <a:rPr lang="es-ES" sz="1800" b="1" dirty="0">
                <a:latin typeface="Franklin Gothic Book" pitchFamily="105" charset="0"/>
                <a:cs typeface="Times New Roman" pitchFamily="105" charset="0"/>
              </a:rPr>
              <a:t> and </a:t>
            </a:r>
            <a:r>
              <a:rPr lang="es-ES" sz="1800" b="1" dirty="0" err="1">
                <a:latin typeface="Franklin Gothic Book" pitchFamily="105" charset="0"/>
                <a:cs typeface="Times New Roman" pitchFamily="105" charset="0"/>
              </a:rPr>
              <a:t>Educational</a:t>
            </a:r>
            <a:r>
              <a:rPr lang="es-ES" sz="1800" b="1" dirty="0">
                <a:latin typeface="Franklin Gothic Book" pitchFamily="105" charset="0"/>
                <a:cs typeface="Times New Roman" pitchFamily="105" charset="0"/>
              </a:rPr>
              <a:t> </a:t>
            </a:r>
            <a:r>
              <a:rPr lang="es-ES" sz="1800" b="1" dirty="0" err="1">
                <a:latin typeface="Franklin Gothic Book" pitchFamily="105" charset="0"/>
                <a:cs typeface="Times New Roman" pitchFamily="105" charset="0"/>
              </a:rPr>
              <a:t>Fund</a:t>
            </a:r>
            <a:r>
              <a:rPr lang="es-ES" sz="1800" dirty="0">
                <a:latin typeface="Franklin Gothic Book" pitchFamily="105" charset="0"/>
                <a:cs typeface="Times New Roman" pitchFamily="105" charset="0"/>
              </a:rPr>
              <a:t/>
            </a:r>
            <a:br>
              <a:rPr lang="es-ES" sz="1800" dirty="0">
                <a:latin typeface="Franklin Gothic Book" pitchFamily="105" charset="0"/>
                <a:cs typeface="Times New Roman" pitchFamily="105" charset="0"/>
              </a:rPr>
            </a:br>
            <a:r>
              <a:rPr lang="es-ES" sz="1800" dirty="0">
                <a:latin typeface="Franklin Gothic Book" pitchFamily="105" charset="0"/>
                <a:cs typeface="Times New Roman" pitchFamily="105" charset="0"/>
              </a:rPr>
              <a:t>(no sólo para los mexicanos, sino para todos los estudiantes latinos)</a:t>
            </a:r>
          </a:p>
          <a:p>
            <a:pPr marL="2057400" lvl="4" indent="-228600" eaLnBrk="1" hangingPunct="1"/>
            <a:r>
              <a:rPr lang="es-ES" sz="1800" dirty="0">
                <a:latin typeface="Franklin Gothic Book" pitchFamily="105" charset="0"/>
                <a:cs typeface="Times New Roman" pitchFamily="105" charset="0"/>
              </a:rPr>
              <a:t>		</a:t>
            </a:r>
            <a:r>
              <a:rPr lang="es-ES" sz="1600" b="1" dirty="0">
                <a:latin typeface="Franklin Gothic Book" pitchFamily="105" charset="0"/>
                <a:cs typeface="Times New Roman" pitchFamily="105" charset="0"/>
                <a:hlinkClick r:id="rId3"/>
              </a:rPr>
              <a:t>http://www.maldef.org/pdf/Scholarships.pdf</a:t>
            </a:r>
            <a:endParaRPr lang="es-ES" sz="1600" b="1" dirty="0">
              <a:latin typeface="Franklin Gothic Book" pitchFamily="105" charset="0"/>
              <a:cs typeface="Times New Roman" pitchFamily="105" charset="0"/>
            </a:endParaRPr>
          </a:p>
          <a:p>
            <a:pPr marL="2057400" lvl="4" indent="-228600" eaLnBrk="1" hangingPunct="1">
              <a:buFontTx/>
              <a:buChar char="»"/>
            </a:pPr>
            <a:r>
              <a:rPr lang="es-ES" sz="1800" b="1" dirty="0">
                <a:latin typeface="Franklin Gothic Book" pitchFamily="105" charset="0"/>
                <a:cs typeface="Times New Roman" pitchFamily="105" charset="0"/>
              </a:rPr>
              <a:t>La guía de becas “Latino </a:t>
            </a:r>
            <a:r>
              <a:rPr lang="es-ES" sz="1800" b="1" dirty="0" err="1">
                <a:latin typeface="Franklin Gothic Book" pitchFamily="105" charset="0"/>
                <a:cs typeface="Times New Roman" pitchFamily="105" charset="0"/>
              </a:rPr>
              <a:t>College</a:t>
            </a:r>
            <a:r>
              <a:rPr lang="es-ES" sz="1800" b="1" dirty="0">
                <a:latin typeface="Franklin Gothic Book" pitchFamily="105" charset="0"/>
                <a:cs typeface="Times New Roman" pitchFamily="105" charset="0"/>
              </a:rPr>
              <a:t> </a:t>
            </a:r>
            <a:r>
              <a:rPr lang="es-ES" sz="1800" b="1" dirty="0" err="1">
                <a:latin typeface="Franklin Gothic Book" pitchFamily="105" charset="0"/>
                <a:cs typeface="Times New Roman" pitchFamily="105" charset="0"/>
              </a:rPr>
              <a:t>Dollars</a:t>
            </a:r>
            <a:r>
              <a:rPr lang="es-ES" sz="1800" b="1" dirty="0">
                <a:latin typeface="Franklin Gothic Book" pitchFamily="105" charset="0"/>
                <a:cs typeface="Times New Roman" pitchFamily="105" charset="0"/>
              </a:rPr>
              <a:t>”</a:t>
            </a:r>
          </a:p>
          <a:p>
            <a:pPr marL="2057400" lvl="4" indent="-228600" eaLnBrk="1" hangingPunct="1"/>
            <a:r>
              <a:rPr lang="es-ES" sz="1800" dirty="0">
                <a:latin typeface="Franklin Gothic Book" pitchFamily="105" charset="0"/>
                <a:cs typeface="Times New Roman" pitchFamily="105" charset="0"/>
              </a:rPr>
              <a:t>	</a:t>
            </a:r>
            <a:r>
              <a:rPr lang="es-ES" sz="1800" b="1" dirty="0">
                <a:latin typeface="Franklin Gothic Book" pitchFamily="105" charset="0"/>
                <a:cs typeface="Times New Roman" pitchFamily="105" charset="0"/>
              </a:rPr>
              <a:t>	</a:t>
            </a:r>
            <a:r>
              <a:rPr lang="en-US" sz="1600" b="1" dirty="0">
                <a:latin typeface="Franklin Gothic Book" pitchFamily="105" charset="0"/>
                <a:cs typeface="Times New Roman" pitchFamily="105" charset="0"/>
                <a:hlinkClick r:id="rId4"/>
              </a:rPr>
              <a:t>http://www.latinocollegedollars.org/Scholarship_Directory.pdf</a:t>
            </a:r>
            <a:endParaRPr lang="es-ES" sz="1600" b="1" dirty="0">
              <a:latin typeface="Franklin Gothic Book" pitchFamily="105" charset="0"/>
              <a:cs typeface="Times New Roman" pitchFamily="105" charset="0"/>
            </a:endParaRPr>
          </a:p>
          <a:p>
            <a:pPr marL="2057400" lvl="4" indent="-228600" eaLnBrk="1" hangingPunct="1">
              <a:buFontTx/>
              <a:buChar char="»"/>
            </a:pPr>
            <a:r>
              <a:rPr lang="es-ES" sz="1800" b="1" dirty="0">
                <a:latin typeface="Franklin Gothic Book" pitchFamily="105" charset="0"/>
                <a:cs typeface="Times New Roman" pitchFamily="105" charset="0"/>
              </a:rPr>
              <a:t>North Carolina </a:t>
            </a:r>
            <a:r>
              <a:rPr lang="es-ES" sz="1800" b="1" dirty="0" err="1">
                <a:latin typeface="Franklin Gothic Book" pitchFamily="105" charset="0"/>
                <a:cs typeface="Times New Roman" pitchFamily="105" charset="0"/>
              </a:rPr>
              <a:t>Hispanic</a:t>
            </a:r>
            <a:r>
              <a:rPr lang="es-ES" sz="1800" b="1" dirty="0">
                <a:latin typeface="Franklin Gothic Book" pitchFamily="105" charset="0"/>
                <a:cs typeface="Times New Roman" pitchFamily="105" charset="0"/>
              </a:rPr>
              <a:t> </a:t>
            </a:r>
            <a:r>
              <a:rPr lang="es-ES" sz="1800" b="1" dirty="0" err="1">
                <a:latin typeface="Franklin Gothic Book" pitchFamily="105" charset="0"/>
                <a:cs typeface="Times New Roman" pitchFamily="105" charset="0"/>
              </a:rPr>
              <a:t>College</a:t>
            </a:r>
            <a:r>
              <a:rPr lang="es-ES" sz="1800" b="1" dirty="0">
                <a:latin typeface="Franklin Gothic Book" pitchFamily="105" charset="0"/>
                <a:cs typeface="Times New Roman" pitchFamily="105" charset="0"/>
              </a:rPr>
              <a:t> </a:t>
            </a:r>
            <a:r>
              <a:rPr lang="es-ES" sz="1800" b="1" dirty="0" err="1">
                <a:latin typeface="Franklin Gothic Book" pitchFamily="105" charset="0"/>
                <a:cs typeface="Times New Roman" pitchFamily="105" charset="0"/>
              </a:rPr>
              <a:t>Fund</a:t>
            </a:r>
            <a:endParaRPr lang="es-ES" sz="1800" b="1" dirty="0">
              <a:latin typeface="Franklin Gothic Book" pitchFamily="105" charset="0"/>
              <a:cs typeface="Times New Roman" pitchFamily="105" charset="0"/>
            </a:endParaRPr>
          </a:p>
          <a:p>
            <a:pPr marL="2057400" lvl="4" indent="-228600" eaLnBrk="1" hangingPunct="1"/>
            <a:r>
              <a:rPr lang="es-ES" sz="1800" dirty="0">
                <a:latin typeface="Franklin Gothic Book" pitchFamily="105" charset="0"/>
                <a:cs typeface="Times New Roman" pitchFamily="105" charset="0"/>
              </a:rPr>
              <a:t>	(es una beca local de la Sociedad de Carolina del Norte de Profesionales Hispanos)</a:t>
            </a:r>
          </a:p>
          <a:p>
            <a:pPr marL="2057400" lvl="4" indent="-228600" eaLnBrk="1" hangingPunct="1"/>
            <a:r>
              <a:rPr lang="es-ES" sz="1800" dirty="0">
                <a:latin typeface="Franklin Gothic Book" pitchFamily="105" charset="0"/>
                <a:cs typeface="Times New Roman" pitchFamily="105" charset="0"/>
              </a:rPr>
              <a:t>		</a:t>
            </a:r>
            <a:r>
              <a:rPr lang="es-ES" sz="1600" b="1" dirty="0">
                <a:latin typeface="Franklin Gothic Book" pitchFamily="105" charset="0"/>
                <a:cs typeface="Times New Roman" pitchFamily="105" charset="0"/>
                <a:hlinkClick r:id="rId5"/>
              </a:rPr>
              <a:t>http://www.thencshp.org</a:t>
            </a:r>
            <a:endParaRPr lang="es-ES" sz="1600" b="1" dirty="0">
              <a:latin typeface="Franklin Gothic Book" pitchFamily="105" charset="0"/>
              <a:cs typeface="Times New Roman" pitchFamily="10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3400" b="1" dirty="0" smtClean="0">
                <a:solidFill>
                  <a:srgbClr val="981C26"/>
                </a:solidFill>
                <a:latin typeface="Berlin Sans FB" pitchFamily="34" charset="0"/>
              </a:rPr>
              <a:t>¿</a:t>
            </a:r>
            <a:r>
              <a:rPr lang="en-US" sz="3400" b="1" dirty="0" err="1" smtClean="0">
                <a:solidFill>
                  <a:srgbClr val="981C26"/>
                </a:solidFill>
                <a:latin typeface="Berlin Sans FB" pitchFamily="34" charset="0"/>
              </a:rPr>
              <a:t>Cómo</a:t>
            </a:r>
            <a:r>
              <a:rPr lang="en-US" sz="3400" b="1" dirty="0" smtClean="0">
                <a:solidFill>
                  <a:srgbClr val="981C26"/>
                </a:solidFill>
                <a:latin typeface="Berlin Sans FB" pitchFamily="34" charset="0"/>
              </a:rPr>
              <a:t> se </a:t>
            </a:r>
            <a:r>
              <a:rPr lang="en-US" sz="3400" b="1" dirty="0" err="1" smtClean="0">
                <a:solidFill>
                  <a:srgbClr val="981C26"/>
                </a:solidFill>
                <a:latin typeface="Berlin Sans FB" pitchFamily="34" charset="0"/>
              </a:rPr>
              <a:t>puede</a:t>
            </a:r>
            <a:r>
              <a:rPr lang="en-US" sz="3400" b="1" dirty="0" smtClean="0">
                <a:solidFill>
                  <a:srgbClr val="981C26"/>
                </a:solidFill>
                <a:latin typeface="Berlin Sans FB" pitchFamily="34" charset="0"/>
              </a:rPr>
              <a:t> </a:t>
            </a:r>
            <a:r>
              <a:rPr lang="en-US" sz="3400" b="1" dirty="0" err="1" smtClean="0">
                <a:solidFill>
                  <a:srgbClr val="981C26"/>
                </a:solidFill>
                <a:latin typeface="Berlin Sans FB" pitchFamily="34" charset="0"/>
              </a:rPr>
              <a:t>preparar</a:t>
            </a:r>
            <a:r>
              <a:rPr lang="en-US" sz="3400" b="1" dirty="0" smtClean="0">
                <a:solidFill>
                  <a:srgbClr val="981C26"/>
                </a:solidFill>
                <a:latin typeface="Berlin Sans FB" pitchFamily="34" charset="0"/>
              </a:rPr>
              <a:t> mi </a:t>
            </a:r>
            <a:r>
              <a:rPr lang="en-US" sz="3400" b="1" dirty="0" err="1" smtClean="0">
                <a:solidFill>
                  <a:srgbClr val="981C26"/>
                </a:solidFill>
                <a:latin typeface="Berlin Sans FB" pitchFamily="34" charset="0"/>
              </a:rPr>
              <a:t>hijo</a:t>
            </a:r>
            <a:r>
              <a:rPr lang="en-US" sz="3400" b="1" dirty="0" smtClean="0">
                <a:solidFill>
                  <a:srgbClr val="981C26"/>
                </a:solidFill>
                <a:latin typeface="Berlin Sans FB" pitchFamily="34" charset="0"/>
              </a:rPr>
              <a:t>/a </a:t>
            </a:r>
            <a:r>
              <a:rPr lang="en-US" sz="3400" b="1" dirty="0" err="1" smtClean="0">
                <a:solidFill>
                  <a:srgbClr val="981C26"/>
                </a:solidFill>
                <a:latin typeface="Berlin Sans FB" pitchFamily="34" charset="0"/>
              </a:rPr>
              <a:t>para</a:t>
            </a:r>
            <a:r>
              <a:rPr lang="en-US" sz="3400" b="1" dirty="0" smtClean="0">
                <a:solidFill>
                  <a:srgbClr val="981C26"/>
                </a:solidFill>
                <a:latin typeface="Berlin Sans FB" pitchFamily="34" charset="0"/>
              </a:rPr>
              <a:t> la </a:t>
            </a:r>
            <a:r>
              <a:rPr lang="en-US" sz="3400" b="1" dirty="0" err="1" smtClean="0">
                <a:solidFill>
                  <a:srgbClr val="981C26"/>
                </a:solidFill>
                <a:latin typeface="Berlin Sans FB" pitchFamily="34" charset="0"/>
              </a:rPr>
              <a:t>universidad</a:t>
            </a:r>
            <a:r>
              <a:rPr lang="en-US" sz="3400" b="1" dirty="0" smtClean="0">
                <a:solidFill>
                  <a:srgbClr val="981C26"/>
                </a:solidFill>
                <a:latin typeface="Berlin Sans FB" pitchFamily="34" charset="0"/>
              </a:rPr>
              <a:t>?</a:t>
            </a:r>
            <a:endParaRPr lang="en-US" sz="3400" b="1" dirty="0">
              <a:solidFill>
                <a:srgbClr val="981C26"/>
              </a:solidFill>
              <a:latin typeface="Berlin Sans FB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457200" y="15240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/>
            <a:r>
              <a:rPr lang="es-ES" b="1" u="sng" dirty="0">
                <a:latin typeface="Franklin Gothic Book" pitchFamily="105" charset="0"/>
              </a:rPr>
              <a:t>10 CONSEJOS:</a:t>
            </a:r>
            <a:r>
              <a:rPr lang="es-ES" sz="2000" b="1" u="sng" dirty="0">
                <a:latin typeface="Franklin Gothic Book" pitchFamily="105" charset="0"/>
              </a:rPr>
              <a:t> </a:t>
            </a:r>
          </a:p>
          <a:p>
            <a:pPr marL="609600" indent="-609600" eaLnBrk="1" hangingPunct="1"/>
            <a:endParaRPr lang="es-ES" sz="2000" b="1" u="sng" dirty="0">
              <a:latin typeface="Franklin Gothic Book" pitchFamily="105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s-ES" sz="2000" b="1" dirty="0" smtClean="0">
                <a:latin typeface="Franklin Gothic Book" pitchFamily="105" charset="0"/>
              </a:rPr>
              <a:t>Tomar clases </a:t>
            </a:r>
            <a:r>
              <a:rPr lang="es-ES" sz="2000" b="1" dirty="0">
                <a:latin typeface="Franklin Gothic Book" pitchFamily="105" charset="0"/>
              </a:rPr>
              <a:t>que llenen los requisitos m</a:t>
            </a:r>
            <a:r>
              <a:rPr lang="es-ES" sz="2000" b="1" dirty="0">
                <a:latin typeface="Franklin Gothic Book" pitchFamily="105" charset="0"/>
                <a:cs typeface="Times New Roman" pitchFamily="105" charset="0"/>
              </a:rPr>
              <a:t>ínimos de admisión de las instituciones de educación superior.</a:t>
            </a:r>
            <a:r>
              <a:rPr lang="es-ES" sz="2000" dirty="0">
                <a:latin typeface="Franklin Gothic Book" pitchFamily="105" charset="0"/>
                <a:cs typeface="Times New Roman" pitchFamily="105" charset="0"/>
              </a:rPr>
              <a:t> </a:t>
            </a:r>
          </a:p>
          <a:p>
            <a:pPr marL="609600" indent="-609600" eaLnBrk="1" hangingPunct="1">
              <a:buFontTx/>
              <a:buAutoNum type="arabicPeriod"/>
            </a:pPr>
            <a:endParaRPr lang="es-ES" sz="2000" b="1" dirty="0">
              <a:latin typeface="Franklin Gothic Book" pitchFamily="105" charset="0"/>
              <a:cs typeface="Times New Roman" pitchFamily="105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s-ES" sz="2000" b="1" dirty="0" smtClean="0">
                <a:latin typeface="Franklin Gothic Book" pitchFamily="105" charset="0"/>
                <a:cs typeface="Times New Roman" pitchFamily="105" charset="0"/>
              </a:rPr>
              <a:t>Tomar </a:t>
            </a:r>
            <a:r>
              <a:rPr lang="es-ES" sz="2000" b="1" dirty="0">
                <a:latin typeface="Franklin Gothic Book" pitchFamily="105" charset="0"/>
                <a:cs typeface="Times New Roman" pitchFamily="105" charset="0"/>
              </a:rPr>
              <a:t>clases que te desafíen y trata de sacar buenas notas</a:t>
            </a:r>
            <a:r>
              <a:rPr lang="es-ES" sz="2000" dirty="0">
                <a:latin typeface="Franklin Gothic Book" pitchFamily="105" charset="0"/>
                <a:cs typeface="Times New Roman" pitchFamily="105" charset="0"/>
              </a:rPr>
              <a:t>.</a:t>
            </a:r>
          </a:p>
          <a:p>
            <a:pPr marL="609600" indent="-609600" eaLnBrk="1" hangingPunct="1">
              <a:buFontTx/>
              <a:buAutoNum type="arabicPeriod"/>
            </a:pPr>
            <a:endParaRPr lang="es-ES" sz="2000" b="1" dirty="0">
              <a:latin typeface="Franklin Gothic Book" pitchFamily="105" charset="0"/>
              <a:cs typeface="Times New Roman" pitchFamily="105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s-ES" sz="2000" b="1" dirty="0" smtClean="0">
                <a:latin typeface="Franklin Gothic Book" pitchFamily="105" charset="0"/>
                <a:cs typeface="Times New Roman" pitchFamily="105" charset="0"/>
              </a:rPr>
              <a:t>Que se  involucren en </a:t>
            </a:r>
            <a:r>
              <a:rPr lang="es-ES" sz="2000" b="1" dirty="0">
                <a:latin typeface="Franklin Gothic Book" pitchFamily="105" charset="0"/>
                <a:cs typeface="Times New Roman" pitchFamily="105" charset="0"/>
              </a:rPr>
              <a:t>actividades extracurriculares</a:t>
            </a:r>
            <a:r>
              <a:rPr lang="es-ES" sz="2000" dirty="0">
                <a:latin typeface="Franklin Gothic Book" pitchFamily="105" charset="0"/>
                <a:cs typeface="Times New Roman" pitchFamily="105" charset="0"/>
              </a:rPr>
              <a:t>.</a:t>
            </a:r>
          </a:p>
          <a:p>
            <a:pPr marL="609600" indent="-609600" eaLnBrk="1" hangingPunct="1">
              <a:buFontTx/>
              <a:buAutoNum type="arabicPeriod"/>
            </a:pPr>
            <a:endParaRPr lang="es-ES" sz="2000" dirty="0">
              <a:latin typeface="Franklin Gothic Book" pitchFamily="105" charset="0"/>
              <a:cs typeface="Times New Roman" pitchFamily="105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s-ES" sz="2000" b="1" dirty="0" smtClean="0">
                <a:latin typeface="Franklin Gothic Book" pitchFamily="105" charset="0"/>
                <a:cs typeface="Times New Roman" pitchFamily="105" charset="0"/>
              </a:rPr>
              <a:t>Exploren sus </a:t>
            </a:r>
            <a:r>
              <a:rPr lang="es-ES" sz="2000" b="1" dirty="0">
                <a:latin typeface="Franklin Gothic Book" pitchFamily="105" charset="0"/>
                <a:cs typeface="Times New Roman" pitchFamily="105" charset="0"/>
              </a:rPr>
              <a:t>intereses, habilidades y preferencias profesionales.</a:t>
            </a:r>
            <a:r>
              <a:rPr lang="es-ES" sz="2000" dirty="0">
                <a:latin typeface="Franklin Gothic Book" pitchFamily="105" charset="0"/>
                <a:cs typeface="Times New Roman" pitchFamily="105" charset="0"/>
              </a:rPr>
              <a:t> </a:t>
            </a:r>
          </a:p>
          <a:p>
            <a:pPr marL="609600" indent="-609600" eaLnBrk="1" hangingPunct="1"/>
            <a:endParaRPr lang="es-ES" sz="2000" b="1" dirty="0">
              <a:latin typeface="Franklin Gothic Book" pitchFamily="105" charset="0"/>
              <a:cs typeface="Times New Roman" pitchFamily="105" charset="0"/>
            </a:endParaRPr>
          </a:p>
          <a:p>
            <a:pPr marL="609600" indent="-609600" eaLnBrk="1" hangingPunct="1"/>
            <a:r>
              <a:rPr lang="es-ES" sz="2000" b="1" dirty="0">
                <a:latin typeface="Franklin Gothic Book" pitchFamily="105" charset="0"/>
                <a:cs typeface="Times New Roman" pitchFamily="105" charset="0"/>
              </a:rPr>
              <a:t>5.      ¡</a:t>
            </a:r>
            <a:r>
              <a:rPr lang="es-ES" sz="2000" b="1" dirty="0" err="1" smtClean="0">
                <a:latin typeface="Franklin Gothic Book" pitchFamily="105" charset="0"/>
                <a:cs typeface="Times New Roman" pitchFamily="105" charset="0"/>
              </a:rPr>
              <a:t>Empiezen</a:t>
            </a:r>
            <a:r>
              <a:rPr lang="es-ES" sz="2000" b="1" dirty="0" smtClean="0">
                <a:latin typeface="Franklin Gothic Book" pitchFamily="105" charset="0"/>
                <a:cs typeface="Times New Roman" pitchFamily="105" charset="0"/>
              </a:rPr>
              <a:t> </a:t>
            </a:r>
            <a:r>
              <a:rPr lang="es-ES" sz="2000" b="1" dirty="0">
                <a:latin typeface="Franklin Gothic Book" pitchFamily="105" charset="0"/>
                <a:cs typeface="Times New Roman" pitchFamily="105" charset="0"/>
              </a:rPr>
              <a:t>a ahorrar para la universidad con anticipación!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3"/>
          <p:cNvSpPr>
            <a:spLocks noChangeArrowheads="1"/>
          </p:cNvSpPr>
          <p:nvPr/>
        </p:nvSpPr>
        <p:spPr bwMode="auto">
          <a:xfrm>
            <a:off x="457200" y="2286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eaLnBrk="1" hangingPunct="1">
              <a:buFontTx/>
              <a:buAutoNum type="arabicPeriod" startAt="6"/>
            </a:pPr>
            <a:r>
              <a:rPr lang="es-ES" sz="2100" b="1" dirty="0" smtClean="0">
                <a:latin typeface="Franklin Gothic Book" pitchFamily="105" charset="0"/>
              </a:rPr>
              <a:t>Tomar </a:t>
            </a:r>
            <a:r>
              <a:rPr lang="es-ES" sz="2100" b="1" dirty="0">
                <a:latin typeface="Franklin Gothic Book" pitchFamily="105" charset="0"/>
              </a:rPr>
              <a:t>el PSAT durante el otoño del segundo y tercer año de la escuela secundaria. </a:t>
            </a:r>
          </a:p>
          <a:p>
            <a:pPr marL="533400" indent="-533400" eaLnBrk="1" hangingPunct="1">
              <a:buFontTx/>
              <a:buAutoNum type="arabicPeriod" startAt="6"/>
            </a:pPr>
            <a:endParaRPr lang="es-ES" sz="2100" b="1" dirty="0">
              <a:latin typeface="Franklin Gothic Book" pitchFamily="105" charset="0"/>
            </a:endParaRPr>
          </a:p>
          <a:p>
            <a:pPr marL="533400" indent="-533400" eaLnBrk="1" hangingPunct="1">
              <a:buFontTx/>
              <a:buAutoNum type="arabicPeriod" startAt="6"/>
            </a:pPr>
            <a:r>
              <a:rPr lang="es-ES" sz="2100" b="1" dirty="0">
                <a:latin typeface="Franklin Gothic Book" pitchFamily="105" charset="0"/>
              </a:rPr>
              <a:t>Toma </a:t>
            </a:r>
            <a:r>
              <a:rPr lang="es-ES" sz="2100" b="1" dirty="0" err="1" smtClean="0">
                <a:latin typeface="Franklin Gothic Book" pitchFamily="105" charset="0"/>
              </a:rPr>
              <a:t>rel</a:t>
            </a:r>
            <a:r>
              <a:rPr lang="es-ES" sz="2100" b="1" dirty="0" smtClean="0">
                <a:latin typeface="Franklin Gothic Book" pitchFamily="105" charset="0"/>
              </a:rPr>
              <a:t> </a:t>
            </a:r>
            <a:r>
              <a:rPr lang="es-ES" sz="2100" b="1" dirty="0" err="1">
                <a:latin typeface="Franklin Gothic Book" pitchFamily="105" charset="0"/>
              </a:rPr>
              <a:t>Scholastic</a:t>
            </a:r>
            <a:r>
              <a:rPr lang="es-ES" sz="2100" b="1" dirty="0">
                <a:latin typeface="Franklin Gothic Book" pitchFamily="105" charset="0"/>
              </a:rPr>
              <a:t> </a:t>
            </a:r>
            <a:r>
              <a:rPr lang="es-ES" sz="2100" b="1" dirty="0" err="1">
                <a:latin typeface="Franklin Gothic Book" pitchFamily="105" charset="0"/>
              </a:rPr>
              <a:t>Aptitude</a:t>
            </a:r>
            <a:r>
              <a:rPr lang="es-ES" sz="2100" b="1" dirty="0">
                <a:latin typeface="Franklin Gothic Book" pitchFamily="105" charset="0"/>
              </a:rPr>
              <a:t> Test (SAT) o ACT durante el tercer y cuarto año de la escuela secundaria. </a:t>
            </a:r>
          </a:p>
          <a:p>
            <a:pPr marL="533400" indent="-533400" eaLnBrk="1" hangingPunct="1">
              <a:buFontTx/>
              <a:buAutoNum type="arabicPeriod" startAt="6"/>
            </a:pPr>
            <a:endParaRPr lang="es-ES" sz="2100" b="1" dirty="0">
              <a:latin typeface="Franklin Gothic Book" pitchFamily="105" charset="0"/>
            </a:endParaRPr>
          </a:p>
          <a:p>
            <a:pPr marL="533400" indent="-533400" eaLnBrk="1" hangingPunct="1">
              <a:buFontTx/>
              <a:buAutoNum type="arabicPeriod" startAt="6"/>
            </a:pPr>
            <a:r>
              <a:rPr lang="es-ES" sz="2100" b="1" dirty="0" smtClean="0">
                <a:latin typeface="Franklin Gothic Book" pitchFamily="105" charset="0"/>
              </a:rPr>
              <a:t>Investigar </a:t>
            </a:r>
            <a:r>
              <a:rPr lang="es-ES" sz="2100" b="1" dirty="0">
                <a:latin typeface="Franklin Gothic Book" pitchFamily="105" charset="0"/>
              </a:rPr>
              <a:t>y visita varias instituciones de educación superior. Decide cuales te gustan. </a:t>
            </a:r>
          </a:p>
          <a:p>
            <a:pPr marL="533400" indent="-533400" eaLnBrk="1" hangingPunct="1">
              <a:buFontTx/>
              <a:buAutoNum type="arabicPeriod" startAt="6"/>
            </a:pPr>
            <a:endParaRPr lang="es-ES" sz="2100" b="1" dirty="0">
              <a:latin typeface="Franklin Gothic Book" pitchFamily="105" charset="0"/>
            </a:endParaRPr>
          </a:p>
          <a:p>
            <a:pPr marL="533400" indent="-533400" eaLnBrk="1" hangingPunct="1">
              <a:buFontTx/>
              <a:buAutoNum type="arabicPeriod" startAt="6"/>
            </a:pPr>
            <a:r>
              <a:rPr lang="es-ES" sz="2100" b="1" dirty="0" smtClean="0">
                <a:latin typeface="Franklin Gothic Book" pitchFamily="105" charset="0"/>
              </a:rPr>
              <a:t>Aplicar </a:t>
            </a:r>
            <a:r>
              <a:rPr lang="es-ES" sz="2100" b="1" dirty="0">
                <a:latin typeface="Franklin Gothic Book" pitchFamily="105" charset="0"/>
              </a:rPr>
              <a:t>para becas privadas y ayuda financiera durante el cuarto año de la escuela secundaria, PERO empieza a hacer una lista de becas durante el tercer año para que estés </a:t>
            </a:r>
            <a:r>
              <a:rPr lang="es-ES" sz="2100" b="1" dirty="0" smtClean="0">
                <a:latin typeface="Franklin Gothic Book" pitchFamily="105" charset="0"/>
              </a:rPr>
              <a:t>preparad</a:t>
            </a:r>
            <a:r>
              <a:rPr lang="es-ES" sz="2100" b="1" dirty="0" smtClean="0">
                <a:latin typeface="Franklin Gothic Book" pitchFamily="105" charset="0"/>
              </a:rPr>
              <a:t>o/a</a:t>
            </a:r>
            <a:endParaRPr lang="es-ES" sz="2100" b="1" dirty="0">
              <a:latin typeface="Franklin Gothic Book" pitchFamily="105" charset="0"/>
            </a:endParaRPr>
          </a:p>
          <a:p>
            <a:pPr marL="533400" indent="-533400" eaLnBrk="1" hangingPunct="1">
              <a:buFontTx/>
              <a:buAutoNum type="arabicPeriod" startAt="6"/>
            </a:pPr>
            <a:endParaRPr lang="es-ES" sz="2100" b="1" dirty="0">
              <a:latin typeface="Franklin Gothic Book" pitchFamily="105" charset="0"/>
            </a:endParaRPr>
          </a:p>
          <a:p>
            <a:pPr marL="533400" indent="-533400" eaLnBrk="1" hangingPunct="1">
              <a:buFontTx/>
              <a:buAutoNum type="arabicPeriod" startAt="6"/>
            </a:pPr>
            <a:r>
              <a:rPr lang="es-ES" sz="2100" b="1" dirty="0" smtClean="0">
                <a:latin typeface="Franklin Gothic Book" pitchFamily="105" charset="0"/>
              </a:rPr>
              <a:t>Llenar </a:t>
            </a:r>
            <a:r>
              <a:rPr lang="es-ES" sz="2100" b="1" dirty="0">
                <a:latin typeface="Franklin Gothic Book" pitchFamily="105" charset="0"/>
              </a:rPr>
              <a:t>las solicitudes durante el otoño del cuarto año </a:t>
            </a:r>
            <a:r>
              <a:rPr lang="es-ES" sz="2100" b="1" dirty="0" smtClean="0">
                <a:latin typeface="Franklin Gothic Book" pitchFamily="105" charset="0"/>
              </a:rPr>
              <a:t>                       de </a:t>
            </a:r>
            <a:r>
              <a:rPr lang="es-ES" sz="2100" b="1" dirty="0">
                <a:latin typeface="Franklin Gothic Book" pitchFamily="105" charset="0"/>
              </a:rPr>
              <a:t>la escuela secundaria.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"/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"/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"/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"/>
                                        <p:tgtEl>
                                          <p:spTgt spid="59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"/>
                                        <p:tgtEl>
                                          <p:spTgt spid="59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"/>
                                        <p:tgtEl>
                                          <p:spTgt spid="59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50"/>
                                        <p:tgtEl>
                                          <p:spTgt spid="593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50"/>
                                        <p:tgtEl>
                                          <p:spTgt spid="593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50"/>
                                        <p:tgtEl>
                                          <p:spTgt spid="593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50"/>
                                        <p:tgtEl>
                                          <p:spTgt spid="593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50"/>
                                        <p:tgtEl>
                                          <p:spTgt spid="593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50"/>
                                        <p:tgtEl>
                                          <p:spTgt spid="593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648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800" b="1" dirty="0" smtClean="0">
                <a:latin typeface="Berlin Sans FB" pitchFamily="34" charset="0"/>
              </a:rPr>
              <a:t>Where there’s the will,</a:t>
            </a:r>
          </a:p>
          <a:p>
            <a:pPr algn="ctr">
              <a:buFontTx/>
              <a:buNone/>
            </a:pPr>
            <a:r>
              <a:rPr lang="en-US" sz="4800" b="1" dirty="0" smtClean="0">
                <a:latin typeface="Berlin Sans FB" pitchFamily="34" charset="0"/>
              </a:rPr>
              <a:t>there’s a way.</a:t>
            </a:r>
          </a:p>
          <a:p>
            <a:pPr algn="ctr">
              <a:buFontTx/>
              <a:buNone/>
            </a:pPr>
            <a:r>
              <a:rPr lang="en-US" sz="4800" b="1" dirty="0" err="1" smtClean="0">
                <a:solidFill>
                  <a:srgbClr val="FFFFFF"/>
                </a:solidFill>
                <a:latin typeface="Berlin Sans FB" pitchFamily="34" charset="0"/>
              </a:rPr>
              <a:t>Donde</a:t>
            </a:r>
            <a:r>
              <a:rPr lang="en-US" sz="4800" b="1" dirty="0" smtClean="0">
                <a:solidFill>
                  <a:srgbClr val="FFFFFF"/>
                </a:solidFill>
                <a:latin typeface="Berlin Sans FB" pitchFamily="34" charset="0"/>
              </a:rPr>
              <a:t> hay </a:t>
            </a:r>
            <a:r>
              <a:rPr lang="en-US" sz="4800" b="1" dirty="0" err="1" smtClean="0">
                <a:solidFill>
                  <a:srgbClr val="FFFFFF"/>
                </a:solidFill>
                <a:latin typeface="Berlin Sans FB" pitchFamily="34" charset="0"/>
              </a:rPr>
              <a:t>voluntad</a:t>
            </a:r>
            <a:r>
              <a:rPr lang="en-US" sz="4800" b="1" dirty="0" smtClean="0">
                <a:solidFill>
                  <a:srgbClr val="FFFFFF"/>
                </a:solidFill>
                <a:latin typeface="Berlin Sans FB" pitchFamily="34" charset="0"/>
              </a:rPr>
              <a:t>, hay un </a:t>
            </a:r>
            <a:r>
              <a:rPr lang="en-US" sz="4800" b="1" dirty="0" err="1" smtClean="0">
                <a:solidFill>
                  <a:srgbClr val="FFFFFF"/>
                </a:solidFill>
                <a:latin typeface="Berlin Sans FB" pitchFamily="34" charset="0"/>
              </a:rPr>
              <a:t>camino</a:t>
            </a:r>
            <a:r>
              <a:rPr lang="en-US" sz="4800" b="1" dirty="0" smtClean="0">
                <a:solidFill>
                  <a:srgbClr val="FFFFFF"/>
                </a:solidFill>
                <a:latin typeface="Berlin Sans FB" pitchFamily="34" charset="0"/>
              </a:rPr>
              <a:t>.</a:t>
            </a:r>
          </a:p>
          <a:p>
            <a:pPr algn="ctr">
              <a:buFontTx/>
              <a:buNone/>
            </a:pPr>
            <a:r>
              <a:rPr lang="en-US" sz="4800" b="1" dirty="0" smtClean="0">
                <a:solidFill>
                  <a:srgbClr val="FFFFFF"/>
                </a:solidFill>
                <a:latin typeface="Berlin Sans FB" pitchFamily="34" charset="0"/>
              </a:rPr>
              <a:t>¡</a:t>
            </a:r>
            <a:r>
              <a:rPr lang="en-US" sz="4800" b="1" dirty="0" err="1" smtClean="0">
                <a:solidFill>
                  <a:srgbClr val="FFFFFF"/>
                </a:solidFill>
                <a:latin typeface="Berlin Sans FB" pitchFamily="34" charset="0"/>
              </a:rPr>
              <a:t>Sí</a:t>
            </a:r>
            <a:r>
              <a:rPr lang="en-US" sz="4800" b="1" dirty="0" smtClean="0">
                <a:solidFill>
                  <a:srgbClr val="FFFFFF"/>
                </a:solidFill>
                <a:latin typeface="Berlin Sans FB" pitchFamily="34" charset="0"/>
              </a:rPr>
              <a:t> </a:t>
            </a:r>
            <a:r>
              <a:rPr lang="en-US" sz="4800" b="1" dirty="0" smtClean="0">
                <a:solidFill>
                  <a:srgbClr val="FFFFFF"/>
                </a:solidFill>
                <a:latin typeface="Berlin Sans FB" pitchFamily="34" charset="0"/>
              </a:rPr>
              <a:t>se </a:t>
            </a:r>
            <a:r>
              <a:rPr lang="en-US" sz="4800" b="1" dirty="0" err="1" smtClean="0">
                <a:solidFill>
                  <a:srgbClr val="FFFFFF"/>
                </a:solidFill>
                <a:latin typeface="Berlin Sans FB" pitchFamily="34" charset="0"/>
              </a:rPr>
              <a:t>Puede</a:t>
            </a:r>
            <a:r>
              <a:rPr lang="en-US" sz="4800" b="1" dirty="0" smtClean="0">
                <a:solidFill>
                  <a:srgbClr val="FFFFFF"/>
                </a:solidFill>
                <a:latin typeface="Berlin Sans FB" pitchFamily="34" charset="0"/>
              </a:rPr>
              <a:t>!</a:t>
            </a:r>
          </a:p>
          <a:p>
            <a:pPr algn="ctr">
              <a:buFontTx/>
              <a:buNone/>
            </a:pPr>
            <a:endParaRPr lang="en-US" sz="4800" b="1" dirty="0" smtClean="0">
              <a:latin typeface="Berlin Sans FB" pitchFamily="34" charset="0"/>
            </a:endParaRPr>
          </a:p>
          <a:p>
            <a:pPr algn="ctr">
              <a:buFontTx/>
              <a:buNone/>
            </a:pPr>
            <a:endParaRPr lang="en-US" sz="4800" b="1" dirty="0" smtClean="0">
              <a:latin typeface="Berlin Sans FB" pitchFamily="34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14600"/>
            <a:ext cx="7772400" cy="1143000"/>
          </a:xfrm>
        </p:spPr>
        <p:txBody>
          <a:bodyPr anchor="t"/>
          <a:lstStyle/>
          <a:p>
            <a:pPr eaLnBrk="1" hangingPunct="1"/>
            <a:r>
              <a:rPr lang="es-ES" sz="6600" b="1" dirty="0" smtClean="0">
                <a:solidFill>
                  <a:srgbClr val="981C26"/>
                </a:solidFill>
                <a:latin typeface="Berlin Sans FB" pitchFamily="34" charset="0"/>
                <a:cs typeface="Times New Roman" pitchFamily="105" charset="0"/>
              </a:rPr>
              <a:t>¿¿Preguntas??</a:t>
            </a:r>
            <a:endParaRPr lang="es-ES" sz="6600" b="1" dirty="0" smtClean="0">
              <a:solidFill>
                <a:srgbClr val="981C26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14600"/>
            <a:ext cx="7772400" cy="1143000"/>
          </a:xfrm>
        </p:spPr>
        <p:txBody>
          <a:bodyPr anchor="t"/>
          <a:lstStyle/>
          <a:p>
            <a:pPr eaLnBrk="1" hangingPunct="1"/>
            <a:r>
              <a:rPr lang="es-ES" b="1" dirty="0" smtClean="0">
                <a:solidFill>
                  <a:srgbClr val="981C26"/>
                </a:solidFill>
                <a:latin typeface="Berlin Sans FB" pitchFamily="34" charset="0"/>
                <a:cs typeface="Times New Roman" pitchFamily="105" charset="0"/>
              </a:rPr>
              <a:t>Raúl F. Gámez</a:t>
            </a:r>
            <a:br>
              <a:rPr lang="es-ES" b="1" dirty="0" smtClean="0">
                <a:solidFill>
                  <a:srgbClr val="981C26"/>
                </a:solidFill>
                <a:latin typeface="Berlin Sans FB" pitchFamily="34" charset="0"/>
                <a:cs typeface="Times New Roman" pitchFamily="105" charset="0"/>
              </a:rPr>
            </a:br>
            <a:r>
              <a:rPr lang="es-ES" b="1" dirty="0" smtClean="0">
                <a:solidFill>
                  <a:srgbClr val="981C26"/>
                </a:solidFill>
                <a:latin typeface="Berlin Sans FB" pitchFamily="34" charset="0"/>
                <a:cs typeface="Times New Roman" pitchFamily="105" charset="0"/>
              </a:rPr>
              <a:t>919-660-9247</a:t>
            </a:r>
            <a:br>
              <a:rPr lang="es-ES" b="1" dirty="0" smtClean="0">
                <a:solidFill>
                  <a:srgbClr val="981C26"/>
                </a:solidFill>
                <a:latin typeface="Berlin Sans FB" pitchFamily="34" charset="0"/>
                <a:cs typeface="Times New Roman" pitchFamily="105" charset="0"/>
              </a:rPr>
            </a:br>
            <a:r>
              <a:rPr lang="es-ES" b="1" dirty="0" smtClean="0">
                <a:solidFill>
                  <a:srgbClr val="981C26"/>
                </a:solidFill>
                <a:latin typeface="Berlin Sans FB" pitchFamily="34" charset="0"/>
                <a:cs typeface="Times New Roman" pitchFamily="105" charset="0"/>
              </a:rPr>
              <a:t>Raul.Granados@duke.edu</a:t>
            </a:r>
            <a:endParaRPr lang="es-ES" b="1" dirty="0" smtClean="0">
              <a:solidFill>
                <a:srgbClr val="981C26"/>
              </a:solidFill>
              <a:latin typeface="Berlin Sans FB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7620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600" b="1" i="0" u="none" strike="noStrike" kern="0" cap="none" spc="0" normalizeH="0" baseline="0" noProof="0" dirty="0" smtClean="0">
                <a:ln>
                  <a:noFill/>
                </a:ln>
                <a:solidFill>
                  <a:srgbClr val="981C26"/>
                </a:solidFill>
                <a:effectLst/>
                <a:uLnTx/>
                <a:uFillTx/>
                <a:latin typeface="Berlin Sans FB" pitchFamily="34" charset="0"/>
                <a:ea typeface="ＭＳ Ｐゴシック" pitchFamily="105" charset="-128"/>
                <a:cs typeface="Times New Roman" pitchFamily="105" charset="0"/>
              </a:rPr>
              <a:t>¡Gracias!</a:t>
            </a:r>
            <a:endParaRPr kumimoji="0" lang="es-ES" sz="6600" b="1" i="0" u="none" strike="noStrike" kern="0" cap="none" spc="0" normalizeH="0" baseline="0" noProof="0" dirty="0" smtClean="0">
              <a:ln>
                <a:noFill/>
              </a:ln>
              <a:solidFill>
                <a:srgbClr val="981C26"/>
              </a:solidFill>
              <a:effectLst/>
              <a:uLnTx/>
              <a:uFillTx/>
              <a:latin typeface="Berlin Sans FB" pitchFamily="34" charset="0"/>
              <a:ea typeface="ＭＳ Ｐゴシック" pitchFamily="105" charset="-128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5715000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4000" b="1" kern="0" dirty="0" smtClean="0">
                <a:solidFill>
                  <a:srgbClr val="981C26"/>
                </a:solidFill>
                <a:latin typeface="Berlin Sans FB" pitchFamily="34" charset="0"/>
                <a:cs typeface="Times New Roman" pitchFamily="105" charset="0"/>
              </a:rPr>
              <a:t>!</a:t>
            </a:r>
            <a:r>
              <a:rPr kumimoji="0" lang="es-E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981C26"/>
                </a:solidFill>
                <a:effectLst/>
                <a:uLnTx/>
                <a:uFillTx/>
                <a:latin typeface="Berlin Sans FB" pitchFamily="34" charset="0"/>
                <a:ea typeface="ＭＳ Ｐゴシック" pitchFamily="105" charset="-128"/>
                <a:cs typeface="Times New Roman" pitchFamily="105" charset="0"/>
              </a:rPr>
              <a:t>La educación inicia hoy!</a:t>
            </a:r>
            <a:endParaRPr kumimoji="0" lang="es-ES" sz="4000" b="1" i="0" u="none" strike="noStrike" kern="0" cap="none" spc="0" normalizeH="0" baseline="0" noProof="0" dirty="0" smtClean="0">
              <a:ln>
                <a:noFill/>
              </a:ln>
              <a:solidFill>
                <a:srgbClr val="981C26"/>
              </a:solidFill>
              <a:effectLst/>
              <a:uLnTx/>
              <a:uFillTx/>
              <a:latin typeface="Berlin Sans FB" pitchFamily="34" charset="0"/>
              <a:ea typeface="ＭＳ Ｐゴシック" pitchFamily="105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00000"/>
                </a:solidFill>
              </a:rPr>
              <a:t>Adelante Education Coalition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391400" cy="4114800"/>
          </a:xfrm>
        </p:spPr>
        <p:txBody>
          <a:bodyPr/>
          <a:lstStyle/>
          <a:p>
            <a:pPr eaLnBrk="1" hangingPunct="1"/>
            <a:r>
              <a:rPr lang="es-ES_tradnl" dirty="0" smtClean="0">
                <a:solidFill>
                  <a:schemeClr val="tx1"/>
                </a:solidFill>
              </a:rPr>
              <a:t>Adelante es una Coalici</a:t>
            </a:r>
            <a:r>
              <a:rPr lang="es-ES_tradnl" altLang="ja-JP" dirty="0" smtClean="0">
                <a:solidFill>
                  <a:schemeClr val="tx1"/>
                </a:solidFill>
              </a:rPr>
              <a:t>ón </a:t>
            </a:r>
            <a:r>
              <a:rPr lang="es-ES_tradnl" altLang="ja-JP" dirty="0" smtClean="0">
                <a:solidFill>
                  <a:srgbClr val="FFFFFF"/>
                </a:solidFill>
              </a:rPr>
              <a:t>de organizaciones a nivel estatal que apoya las oportunidades educativas para estudiantes migrantes y latinos.</a:t>
            </a:r>
          </a:p>
          <a:p>
            <a:pPr lvl="1" eaLnBrk="1" hangingPunct="1">
              <a:buNone/>
            </a:pPr>
            <a:r>
              <a:rPr lang="es-ES_tradnl" dirty="0" smtClean="0">
                <a:solidFill>
                  <a:srgbClr val="FFFFFF"/>
                </a:solidFill>
              </a:rPr>
              <a:t>		      </a:t>
            </a:r>
            <a:r>
              <a:rPr lang="es-ES_tradnl" dirty="0" smtClean="0">
                <a:solidFill>
                  <a:srgbClr val="981C26"/>
                </a:solidFill>
              </a:rPr>
              <a:t>www.adelantenc.org</a:t>
            </a:r>
          </a:p>
          <a:p>
            <a:pPr lvl="1" indent="0" eaLnBrk="1" hangingPunct="1">
              <a:buNone/>
            </a:pPr>
            <a:endParaRPr lang="es-ES_tradnl" dirty="0" smtClean="0">
              <a:solidFill>
                <a:srgbClr val="981C26"/>
              </a:solidFill>
            </a:endParaRPr>
          </a:p>
          <a:p>
            <a:pPr lvl="1" eaLnBrk="1" hangingPunct="1">
              <a:buNone/>
            </a:pPr>
            <a:r>
              <a:rPr lang="es-ES_tradnl" b="1" dirty="0" err="1" smtClean="0">
                <a:solidFill>
                  <a:schemeClr val="tx1"/>
                </a:solidFill>
              </a:rPr>
              <a:t>Facebook</a:t>
            </a:r>
            <a:r>
              <a:rPr lang="es-ES_tradnl" b="1" dirty="0" smtClean="0">
                <a:solidFill>
                  <a:schemeClr val="tx1"/>
                </a:solidFill>
              </a:rPr>
              <a:t>: </a:t>
            </a:r>
            <a:r>
              <a:rPr lang="es-ES_tradnl" dirty="0" smtClean="0">
                <a:solidFill>
                  <a:schemeClr val="tx1"/>
                </a:solidFill>
              </a:rPr>
              <a:t>“Adelante </a:t>
            </a:r>
            <a:r>
              <a:rPr lang="es-ES_tradnl" dirty="0" err="1" smtClean="0">
                <a:solidFill>
                  <a:schemeClr val="tx1"/>
                </a:solidFill>
              </a:rPr>
              <a:t>Education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</a:rPr>
              <a:t>Coalition</a:t>
            </a:r>
            <a:r>
              <a:rPr lang="es-ES_tradnl" dirty="0" smtClean="0">
                <a:solidFill>
                  <a:schemeClr val="tx1"/>
                </a:solidFill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1"/>
            <a:r>
              <a:rPr lang="es-MX" dirty="0" smtClean="0">
                <a:solidFill>
                  <a:schemeClr val="tx1"/>
                </a:solidFill>
                <a:cs typeface="Times New Roman" pitchFamily="84" charset="0"/>
              </a:rPr>
              <a:t>¿</a:t>
            </a:r>
            <a:r>
              <a:rPr lang="es-ES" dirty="0" smtClean="0">
                <a:solidFill>
                  <a:schemeClr val="tx1"/>
                </a:solidFill>
                <a:cs typeface="Times New Roman" pitchFamily="84" charset="0"/>
              </a:rPr>
              <a:t>Cuánto cree que una persona promedio con un diploma de </a:t>
            </a:r>
            <a:r>
              <a:rPr lang="es-ES" dirty="0" err="1" smtClean="0">
                <a:solidFill>
                  <a:schemeClr val="tx1"/>
                </a:solidFill>
                <a:cs typeface="Times New Roman" pitchFamily="84" charset="0"/>
              </a:rPr>
              <a:t>High</a:t>
            </a:r>
            <a:r>
              <a:rPr lang="es-ES" dirty="0" smtClean="0">
                <a:solidFill>
                  <a:schemeClr val="tx1"/>
                </a:solidFill>
                <a:cs typeface="Times New Roman" pitchFamily="84" charset="0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cs typeface="Times New Roman" pitchFamily="84" charset="0"/>
              </a:rPr>
              <a:t>School</a:t>
            </a:r>
            <a:r>
              <a:rPr lang="es-ES" dirty="0" smtClean="0">
                <a:solidFill>
                  <a:schemeClr val="tx1"/>
                </a:solidFill>
                <a:cs typeface="Times New Roman" pitchFamily="84" charset="0"/>
              </a:rPr>
              <a:t> gana por hora? Por año? </a:t>
            </a:r>
          </a:p>
          <a:p>
            <a:pPr lvl="1">
              <a:buFont typeface="Wingdings" pitchFamily="84" charset="2"/>
              <a:buNone/>
            </a:pPr>
            <a:r>
              <a:rPr lang="es-ES" dirty="0" smtClean="0">
                <a:solidFill>
                  <a:schemeClr val="tx1"/>
                </a:solidFill>
                <a:cs typeface="Times New Roman" pitchFamily="84" charset="0"/>
              </a:rPr>
              <a:t>¿Y una persona con un título profesional? Por ejemplo un doctor o abogado? 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304800"/>
            <a:ext cx="7312025" cy="12192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s-EC" sz="3800" i="1" smtClean="0">
                <a:solidFill>
                  <a:schemeClr val="tx1"/>
                </a:solidFill>
                <a:ea typeface="Lucida Sans Unicode" pitchFamily="84" charset="0"/>
                <a:cs typeface="Lucida Sans Unicode" pitchFamily="84" charset="0"/>
              </a:rPr>
              <a:t/>
            </a:r>
            <a:br>
              <a:rPr lang="es-EC" sz="3800" i="1" smtClean="0">
                <a:solidFill>
                  <a:schemeClr val="tx1"/>
                </a:solidFill>
                <a:ea typeface="Lucida Sans Unicode" pitchFamily="84" charset="0"/>
                <a:cs typeface="Lucida Sans Unicode" pitchFamily="84" charset="0"/>
              </a:rPr>
            </a:br>
            <a:r>
              <a:rPr lang="es-EC" sz="4000" b="1" i="1" smtClean="0">
                <a:solidFill>
                  <a:srgbClr val="981C26"/>
                </a:solidFill>
                <a:ea typeface="Lucida Sans Unicode" pitchFamily="84" charset="0"/>
                <a:cs typeface="Lucida Sans Unicode" pitchFamily="84" charset="0"/>
              </a:rPr>
              <a:t>El Impacto Monetario de La Educación Superior</a:t>
            </a:r>
            <a:r>
              <a:rPr lang="es-EC" sz="3800" b="1" smtClean="0">
                <a:solidFill>
                  <a:srgbClr val="981C26"/>
                </a:solidFill>
                <a:ea typeface="Lucida Sans Unicode" pitchFamily="84" charset="0"/>
                <a:cs typeface="Lucida Sans Unicode" pitchFamily="84" charset="0"/>
              </a:rPr>
              <a:t> </a:t>
            </a:r>
            <a:r>
              <a:rPr lang="es-ES" sz="3800" b="1" smtClean="0">
                <a:ea typeface="Lucida Sans Unicode" pitchFamily="84" charset="0"/>
                <a:cs typeface="Lucida Sans Unicode" pitchFamily="84" charset="0"/>
              </a:rPr>
              <a:t/>
            </a:r>
            <a:br>
              <a:rPr lang="es-ES" sz="3800" b="1" smtClean="0">
                <a:ea typeface="Lucida Sans Unicode" pitchFamily="84" charset="0"/>
                <a:cs typeface="Lucida Sans Unicode" pitchFamily="84" charset="0"/>
              </a:rPr>
            </a:br>
            <a:endParaRPr lang="en-US" sz="3800" b="1" smtClean="0">
              <a:ea typeface="Lucida Sans Unicode" pitchFamily="84" charset="0"/>
              <a:cs typeface="Lucida Sans Unicode" pitchFamily="8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s-EC" sz="4800" i="1" smtClean="0">
                <a:solidFill>
                  <a:srgbClr val="981C26"/>
                </a:solidFill>
                <a:ea typeface="Lucida Sans Unicode" pitchFamily="84" charset="0"/>
                <a:cs typeface="Lucida Sans Unicode" pitchFamily="84" charset="0"/>
              </a:rPr>
              <a:t>Ganancias Promedio por Hora/Año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>
            <p:ph type="body" idx="4294967295"/>
          </p:nvPr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>
          <a:xfrm>
            <a:off x="1181100" y="2038350"/>
            <a:ext cx="6781800" cy="4819650"/>
          </a:xfrm>
          <a:noFill/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247900" y="447675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>
                <a:solidFill>
                  <a:srgbClr val="CA6322"/>
                </a:solidFill>
                <a:latin typeface="+mn-lt"/>
              </a:rPr>
              <a:t>$8.65/h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857500" y="4171950"/>
            <a:ext cx="1181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>
                <a:solidFill>
                  <a:srgbClr val="CA6322"/>
                </a:solidFill>
                <a:latin typeface="+mn-lt"/>
              </a:rPr>
              <a:t>$12.50/h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467100" y="3714750"/>
            <a:ext cx="109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>
                <a:solidFill>
                  <a:srgbClr val="CA6322"/>
                </a:solidFill>
                <a:latin typeface="+mn-lt"/>
              </a:rPr>
              <a:t>$25.00/h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152900" y="340995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>
                <a:solidFill>
                  <a:srgbClr val="CA6322"/>
                </a:solidFill>
                <a:latin typeface="+mn-lt"/>
              </a:rPr>
              <a:t>$30.25/h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4953000" y="2038350"/>
            <a:ext cx="1104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>
                <a:solidFill>
                  <a:srgbClr val="CA6322"/>
                </a:solidFill>
                <a:latin typeface="+mn-lt"/>
              </a:rPr>
              <a:t>$56.25/h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5448300" y="280035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>
                <a:solidFill>
                  <a:srgbClr val="CA6322"/>
                </a:solidFill>
                <a:latin typeface="+mn-lt"/>
              </a:rPr>
              <a:t>$41.35/h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s-EC" sz="4800" i="1" smtClean="0">
                <a:solidFill>
                  <a:srgbClr val="981C26"/>
                </a:solidFill>
                <a:ea typeface="Lucida Sans Unicode" pitchFamily="84" charset="0"/>
                <a:cs typeface="Lucida Sans Unicode" pitchFamily="84" charset="0"/>
              </a:rPr>
              <a:t>Ganancias en la Vida de Una Persona</a:t>
            </a:r>
          </a:p>
        </p:txBody>
      </p:sp>
      <p:pic>
        <p:nvPicPr>
          <p:cNvPr id="8195" name="Picture 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>
          <a:xfrm>
            <a:off x="914400" y="2362200"/>
            <a:ext cx="6781800" cy="4216400"/>
          </a:xfr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1"/>
            <a:r>
              <a:rPr lang="es-ES" b="1" dirty="0" smtClean="0">
                <a:solidFill>
                  <a:schemeClr val="tx1"/>
                </a:solidFill>
                <a:cs typeface="Times New Roman" pitchFamily="84" charset="0"/>
              </a:rPr>
              <a:t>Consistentemente se ha demostrado que la participación de los padres está relacionada con estos resultados.</a:t>
            </a:r>
          </a:p>
          <a:p>
            <a:pPr lvl="1">
              <a:buFontTx/>
              <a:buNone/>
            </a:pPr>
            <a:endParaRPr lang="es-ES" b="1" dirty="0" smtClean="0">
              <a:solidFill>
                <a:schemeClr val="tx1"/>
              </a:solidFill>
              <a:cs typeface="Times New Roman" pitchFamily="84" charset="0"/>
            </a:endParaRPr>
          </a:p>
          <a:p>
            <a:pPr lvl="1"/>
            <a:r>
              <a:rPr lang="es-ES" b="1" dirty="0" smtClean="0">
                <a:solidFill>
                  <a:schemeClr val="tx1"/>
                </a:solidFill>
                <a:cs typeface="Times New Roman" pitchFamily="84" charset="0"/>
              </a:rPr>
              <a:t>De hecho, se encontró que la participación de los padres es el factor que mejor permite predecir el rendimiento académico.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304800"/>
            <a:ext cx="7312025" cy="12192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s-EC" sz="3800" i="1" smtClean="0">
                <a:solidFill>
                  <a:schemeClr val="tx1"/>
                </a:solidFill>
                <a:ea typeface="Lucida Sans Unicode" pitchFamily="84" charset="0"/>
                <a:cs typeface="Lucida Sans Unicode" pitchFamily="84" charset="0"/>
              </a:rPr>
              <a:t/>
            </a:r>
            <a:br>
              <a:rPr lang="es-EC" sz="3800" i="1" smtClean="0">
                <a:solidFill>
                  <a:schemeClr val="tx1"/>
                </a:solidFill>
                <a:ea typeface="Lucida Sans Unicode" pitchFamily="84" charset="0"/>
                <a:cs typeface="Lucida Sans Unicode" pitchFamily="84" charset="0"/>
              </a:rPr>
            </a:br>
            <a:r>
              <a:rPr lang="es-ES" sz="4000" b="1" i="1" smtClean="0">
                <a:solidFill>
                  <a:srgbClr val="981C26"/>
                </a:solidFill>
                <a:ea typeface="Lucida Sans Unicode" pitchFamily="84" charset="0"/>
                <a:cs typeface="Lucida Sans Unicode" pitchFamily="84" charset="0"/>
              </a:rPr>
              <a:t>Participación de los Padres en la Educación</a:t>
            </a:r>
            <a:r>
              <a:rPr lang="es-ES" sz="3800" b="1" smtClean="0">
                <a:ea typeface="Lucida Sans Unicode" pitchFamily="84" charset="0"/>
                <a:cs typeface="Lucida Sans Unicode" pitchFamily="84" charset="0"/>
              </a:rPr>
              <a:t/>
            </a:r>
            <a:br>
              <a:rPr lang="es-ES" sz="3800" b="1" smtClean="0">
                <a:ea typeface="Lucida Sans Unicode" pitchFamily="84" charset="0"/>
                <a:cs typeface="Lucida Sans Unicode" pitchFamily="84" charset="0"/>
              </a:rPr>
            </a:br>
            <a:endParaRPr lang="en-US" sz="3800" b="1" smtClean="0">
              <a:ea typeface="Lucida Sans Unicode" pitchFamily="84" charset="0"/>
              <a:cs typeface="Lucida Sans Unicode" pitchFamily="8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s-ES_tradnl" dirty="0" smtClean="0">
                <a:solidFill>
                  <a:srgbClr val="C00000"/>
                </a:solidFill>
              </a:rPr>
              <a:t>¿Cómo se puede involucrar en la educación de su hijo/a?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981200"/>
            <a:ext cx="7010400" cy="3276600"/>
          </a:xfrm>
        </p:spPr>
        <p:txBody>
          <a:bodyPr/>
          <a:lstStyle/>
          <a:p>
            <a:pPr>
              <a:buFontTx/>
              <a:buChar char="•"/>
            </a:pPr>
            <a:r>
              <a:rPr lang="es-ES_tradnl" dirty="0" smtClean="0">
                <a:solidFill>
                  <a:schemeClr val="tx1"/>
                </a:solidFill>
              </a:rPr>
              <a:t>Familiarícese con el sistema educativo de Estados Unidos</a:t>
            </a:r>
          </a:p>
          <a:p>
            <a:pPr>
              <a:buFontTx/>
              <a:buChar char="•"/>
            </a:pPr>
            <a:r>
              <a:rPr lang="es-ES_tradnl" dirty="0" smtClean="0">
                <a:solidFill>
                  <a:schemeClr val="tx1"/>
                </a:solidFill>
              </a:rPr>
              <a:t>Como padre tiene autoridad sobre la educaci</a:t>
            </a:r>
            <a:r>
              <a:rPr lang="es-ES_tradnl" altLang="ja-JP" dirty="0" smtClean="0">
                <a:solidFill>
                  <a:schemeClr val="tx1"/>
                </a:solidFill>
                <a:latin typeface="Arial"/>
                <a:ea typeface="ＭＳ Ｐゴシック" pitchFamily="84" charset="-128"/>
              </a:rPr>
              <a:t>ó</a:t>
            </a:r>
            <a:r>
              <a:rPr lang="es-ES_tradnl" altLang="ja-JP" dirty="0" smtClean="0">
                <a:solidFill>
                  <a:schemeClr val="tx1"/>
                </a:solidFill>
                <a:ea typeface="ＭＳ Ｐゴシック" pitchFamily="84" charset="-128"/>
              </a:rPr>
              <a:t>n de su hijo/a</a:t>
            </a:r>
          </a:p>
          <a:p>
            <a:pPr>
              <a:buFontTx/>
              <a:buChar char="•"/>
            </a:pPr>
            <a:r>
              <a:rPr lang="es-ES_tradnl" altLang="ja-JP" dirty="0" smtClean="0">
                <a:solidFill>
                  <a:schemeClr val="tx1"/>
                </a:solidFill>
                <a:latin typeface="Arial"/>
                <a:ea typeface="ＭＳ Ｐゴシック" pitchFamily="84" charset="-128"/>
              </a:rPr>
              <a:t>¿</a:t>
            </a:r>
            <a:r>
              <a:rPr lang="es-ES_tradnl" altLang="ja-JP" dirty="0" smtClean="0">
                <a:solidFill>
                  <a:schemeClr val="tx1"/>
                </a:solidFill>
                <a:ea typeface="ＭＳ Ｐゴシック" pitchFamily="84" charset="-128"/>
              </a:rPr>
              <a:t>Y si mi hijo/a es indocumentado?</a:t>
            </a:r>
          </a:p>
          <a:p>
            <a:pPr>
              <a:buFontTx/>
              <a:buChar char="•"/>
            </a:pPr>
            <a:r>
              <a:rPr lang="es-ES_tradnl" altLang="ja-JP" dirty="0" smtClean="0">
                <a:solidFill>
                  <a:schemeClr val="tx1"/>
                </a:solidFill>
                <a:ea typeface="ＭＳ Ｐゴシック" pitchFamily="84" charset="-128"/>
              </a:rPr>
              <a:t>El trabajo en equipo siempre es mejor!</a:t>
            </a:r>
          </a:p>
          <a:p>
            <a:pPr>
              <a:buFontTx/>
              <a:buChar char="•"/>
            </a:pPr>
            <a:endParaRPr lang="es-ES_trad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772400" cy="4114800"/>
          </a:xfrm>
        </p:spPr>
        <p:txBody>
          <a:bodyPr/>
          <a:lstStyle/>
          <a:p>
            <a:r>
              <a:rPr lang="es-ES_tradnl" b="1" dirty="0" smtClean="0">
                <a:solidFill>
                  <a:schemeClr val="tx1"/>
                </a:solidFill>
              </a:rPr>
              <a:t>Conocer a los maestros de sus hijos</a:t>
            </a:r>
          </a:p>
          <a:p>
            <a:r>
              <a:rPr lang="es-ES_tradnl" b="1" dirty="0" smtClean="0">
                <a:solidFill>
                  <a:schemeClr val="tx1"/>
                </a:solidFill>
              </a:rPr>
              <a:t>Conocer el concejero</a:t>
            </a:r>
          </a:p>
          <a:p>
            <a:r>
              <a:rPr lang="es-ES_tradnl" b="1" dirty="0" smtClean="0">
                <a:solidFill>
                  <a:schemeClr val="tx1"/>
                </a:solidFill>
              </a:rPr>
              <a:t>Director</a:t>
            </a:r>
          </a:p>
          <a:p>
            <a:r>
              <a:rPr lang="es-ES_tradnl" b="1" dirty="0" smtClean="0">
                <a:solidFill>
                  <a:schemeClr val="tx1"/>
                </a:solidFill>
              </a:rPr>
              <a:t>Asista a reuniones de padres y maestros</a:t>
            </a:r>
          </a:p>
          <a:p>
            <a:r>
              <a:rPr lang="es-ES_tradnl" b="1" dirty="0" smtClean="0">
                <a:solidFill>
                  <a:schemeClr val="tx1"/>
                </a:solidFill>
              </a:rPr>
              <a:t>Sea voluntario/a</a:t>
            </a:r>
          </a:p>
          <a:p>
            <a:r>
              <a:rPr lang="es-ES_tradnl" b="1" dirty="0" smtClean="0">
                <a:solidFill>
                  <a:schemeClr val="tx1"/>
                </a:solidFill>
              </a:rPr>
              <a:t>Conozca sus derechos en </a:t>
            </a:r>
            <a:r>
              <a:rPr lang="es-ES_tradnl" b="1" dirty="0" smtClean="0">
                <a:solidFill>
                  <a:schemeClr val="tx1"/>
                </a:solidFill>
              </a:rPr>
              <a:t>la </a:t>
            </a:r>
            <a:r>
              <a:rPr lang="es-ES_tradnl" b="1" dirty="0" smtClean="0">
                <a:solidFill>
                  <a:schemeClr val="tx1"/>
                </a:solidFill>
              </a:rPr>
              <a:t>escuela</a:t>
            </a:r>
          </a:p>
          <a:p>
            <a:endParaRPr lang="es-ES_tradnl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s-ES_tradnl" dirty="0" smtClean="0">
                <a:solidFill>
                  <a:srgbClr val="981C26"/>
                </a:solidFill>
              </a:rPr>
              <a:t>¿</a:t>
            </a:r>
            <a:r>
              <a:rPr lang="es-ES_tradnl" b="1" dirty="0" smtClean="0">
                <a:solidFill>
                  <a:srgbClr val="981C26"/>
                </a:solidFill>
              </a:rPr>
              <a:t>Cómo ayudar a que su hijo tenga éxito académico? </a:t>
            </a:r>
            <a:endParaRPr lang="en-US" b="1" dirty="0">
              <a:solidFill>
                <a:srgbClr val="981C2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6629400" cy="5257800"/>
          </a:xfrm>
        </p:spPr>
        <p:txBody>
          <a:bodyPr/>
          <a:lstStyle/>
          <a:p>
            <a:r>
              <a:rPr lang="es-ES_tradnl" sz="2800" b="1" dirty="0" smtClean="0">
                <a:solidFill>
                  <a:schemeClr val="tx1"/>
                </a:solidFill>
              </a:rPr>
              <a:t>Pídales que compartan lo que aprendieron en la escuela. </a:t>
            </a:r>
          </a:p>
          <a:p>
            <a:r>
              <a:rPr lang="es-ES_tradnl" sz="2800" b="1" dirty="0" smtClean="0">
                <a:solidFill>
                  <a:schemeClr val="tx1"/>
                </a:solidFill>
              </a:rPr>
              <a:t>Pídales que le lean y a un hermano/a menor</a:t>
            </a:r>
          </a:p>
          <a:p>
            <a:r>
              <a:rPr lang="es-ES_tradnl" sz="2800" b="1" dirty="0" smtClean="0">
                <a:solidFill>
                  <a:schemeClr val="tx1"/>
                </a:solidFill>
              </a:rPr>
              <a:t>Tenga libros en la casa</a:t>
            </a:r>
          </a:p>
          <a:p>
            <a:r>
              <a:rPr lang="es-ES_tradnl" sz="2800" b="1" dirty="0" smtClean="0">
                <a:solidFill>
                  <a:schemeClr val="tx1"/>
                </a:solidFill>
              </a:rPr>
              <a:t>Pregúnteles que piensan de lo que pasa en el mundo </a:t>
            </a:r>
          </a:p>
          <a:p>
            <a:r>
              <a:rPr lang="es-ES_tradnl" sz="2800" b="1" dirty="0" smtClean="0">
                <a:solidFill>
                  <a:schemeClr val="tx1"/>
                </a:solidFill>
              </a:rPr>
              <a:t>Haga de la educación una meta familiar</a:t>
            </a:r>
          </a:p>
          <a:p>
            <a:r>
              <a:rPr lang="es-ES_tradnl" sz="2800" b="1" dirty="0" smtClean="0">
                <a:solidFill>
                  <a:schemeClr val="tx1"/>
                </a:solidFill>
              </a:rPr>
              <a:t>Motívelos a que tomen clases que les ayuden para ir a la universidad </a:t>
            </a:r>
          </a:p>
          <a:p>
            <a:endParaRPr lang="es-ES_tradnl" sz="2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713E39"/>
      </a:accent1>
      <a:accent2>
        <a:srgbClr val="BE7960"/>
      </a:accent2>
      <a:accent3>
        <a:srgbClr val="C0AAAA"/>
      </a:accent3>
      <a:accent4>
        <a:srgbClr val="DADADA"/>
      </a:accent4>
      <a:accent5>
        <a:srgbClr val="BBAFAE"/>
      </a:accent5>
      <a:accent6>
        <a:srgbClr val="AC6D56"/>
      </a:accent6>
      <a:hlink>
        <a:srgbClr val="FFFF99"/>
      </a:hlink>
      <a:folHlink>
        <a:srgbClr val="D3A219"/>
      </a:folHlink>
    </a:clrScheme>
    <a:fontScheme name="Blank Presentatio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FFFFCC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DADAAE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FFFF66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DADA56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694</Words>
  <Application>Microsoft Office PowerPoint</Application>
  <PresentationFormat>On-screen Show (4:3)</PresentationFormat>
  <Paragraphs>124</Paragraphs>
  <Slides>19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Blank Presentation</vt:lpstr>
      <vt:lpstr>Slide 1</vt:lpstr>
      <vt:lpstr>Adelante Education Coalition</vt:lpstr>
      <vt:lpstr> El Impacto Monetario de La Educación Superior  </vt:lpstr>
      <vt:lpstr>Ganancias Promedio por Hora/Año</vt:lpstr>
      <vt:lpstr>Ganancias en la Vida de Una Persona</vt:lpstr>
      <vt:lpstr> Participación de los Padres en la Educación </vt:lpstr>
      <vt:lpstr>¿Cómo se puede involucrar en la educación de su hijo/a?</vt:lpstr>
      <vt:lpstr>Slide 8</vt:lpstr>
      <vt:lpstr>¿Cómo ayudar a que su hijo tenga éxito académico? </vt:lpstr>
      <vt:lpstr>Slide 10</vt:lpstr>
      <vt:lpstr>Slide 11</vt:lpstr>
      <vt:lpstr>Slide 12</vt:lpstr>
      <vt:lpstr>Opciones para continuar tus estudios</vt:lpstr>
      <vt:lpstr>Slide 14</vt:lpstr>
      <vt:lpstr>Slide 15</vt:lpstr>
      <vt:lpstr>Slide 16</vt:lpstr>
      <vt:lpstr>Slide 17</vt:lpstr>
      <vt:lpstr>¿¿Preguntas??</vt:lpstr>
      <vt:lpstr>Raúl F. Gámez 919-660-9247 Raul.Granados@duke.edu</vt:lpstr>
    </vt:vector>
  </TitlesOfParts>
  <Company>CHCCS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Graig Meyer</dc:creator>
  <cp:lastModifiedBy>Tapatio</cp:lastModifiedBy>
  <cp:revision>38</cp:revision>
  <dcterms:created xsi:type="dcterms:W3CDTF">2011-04-14T10:59:54Z</dcterms:created>
  <dcterms:modified xsi:type="dcterms:W3CDTF">2011-11-20T02:47:30Z</dcterms:modified>
</cp:coreProperties>
</file>